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486" r:id="rId2"/>
    <p:sldId id="449" r:id="rId3"/>
    <p:sldId id="483" r:id="rId4"/>
    <p:sldId id="450" r:id="rId5"/>
    <p:sldId id="452" r:id="rId6"/>
    <p:sldId id="453" r:id="rId7"/>
    <p:sldId id="525" r:id="rId8"/>
    <p:sldId id="455" r:id="rId9"/>
    <p:sldId id="484" r:id="rId10"/>
    <p:sldId id="459" r:id="rId11"/>
    <p:sldId id="461" r:id="rId12"/>
    <p:sldId id="524" r:id="rId13"/>
    <p:sldId id="462" r:id="rId14"/>
    <p:sldId id="480" r:id="rId15"/>
    <p:sldId id="479" r:id="rId16"/>
    <p:sldId id="481" r:id="rId17"/>
    <p:sldId id="482" r:id="rId18"/>
    <p:sldId id="466" r:id="rId19"/>
    <p:sldId id="519" r:id="rId20"/>
    <p:sldId id="468" r:id="rId21"/>
    <p:sldId id="472" r:id="rId22"/>
    <p:sldId id="520" r:id="rId23"/>
    <p:sldId id="473" r:id="rId24"/>
    <p:sldId id="474" r:id="rId25"/>
    <p:sldId id="475" r:id="rId26"/>
    <p:sldId id="523" r:id="rId27"/>
    <p:sldId id="518" r:id="rId28"/>
    <p:sldId id="476" r:id="rId29"/>
    <p:sldId id="526" r:id="rId30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000"/>
    <a:srgbClr val="FF9933"/>
    <a:srgbClr val="66FFCC"/>
    <a:srgbClr val="61AD63"/>
    <a:srgbClr val="738EC3"/>
    <a:srgbClr val="D7E4BD"/>
    <a:srgbClr val="FF6600"/>
    <a:srgbClr val="565F74"/>
    <a:srgbClr val="51515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0" autoAdjust="0"/>
    <p:restoredTop sz="98378" autoAdjust="0"/>
  </p:normalViewPr>
  <p:slideViewPr>
    <p:cSldViewPr showGuides="1">
      <p:cViewPr varScale="1">
        <p:scale>
          <a:sx n="84" d="100"/>
          <a:sy n="84" d="100"/>
        </p:scale>
        <p:origin x="106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AE001EX05201.comptes.diplomatie.gouv.fr\boillonf$\Doc%20travail%20FB\Stats\Stats%20EnSup\Copie%20de%20depp-rers-2017-donnees-fiche-06-18-maj-janv-2018_877967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AE001EX05201.comptes.diplomatie.gouv.fr\boillonf$\Doc%20travail%20FB\Stats\Stats%20EnSup\Copie%20de%20depp-RERS-2017-donnees-fiche-06-19_824408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AE001EX05201.comptes.diplomatie.gouv.fr\boillonf$\Doc%20travail%20FB\Stats\Stats%20EnSup\Copie%20de%20depp-RERS-2017-donnees-fiche-06-19_824408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AE001EX05201.comptes.diplomatie.gouv.fr\boillonf$\Doc%20travail%20FB\Stats\Stats%20EnSup\Copie%20de%20depp-RERS-2017-donnees-fiche-06-19_824408.xls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fr-FR"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 err="1"/>
              <a:t>Poursuites</a:t>
            </a:r>
            <a:r>
              <a:rPr lang="en-US" sz="1600" dirty="0"/>
              <a:t> </a:t>
            </a:r>
            <a:r>
              <a:rPr lang="en-US" sz="1600" dirty="0" err="1"/>
              <a:t>d'études</a:t>
            </a:r>
            <a:r>
              <a:rPr lang="en-US" sz="1600" dirty="0"/>
              <a:t> après un </a:t>
            </a:r>
            <a:r>
              <a:rPr lang="en-US" sz="1600" dirty="0" err="1" smtClean="0"/>
              <a:t>baccalauréat</a:t>
            </a:r>
            <a:r>
              <a:rPr lang="en-US" sz="1600" dirty="0" smtClean="0"/>
              <a:t> </a:t>
            </a:r>
            <a:r>
              <a:rPr lang="en-US" sz="1600" dirty="0" err="1"/>
              <a:t>g</a:t>
            </a:r>
            <a:r>
              <a:rPr lang="en-US" sz="1600" dirty="0" err="1" smtClean="0"/>
              <a:t>énéral</a:t>
            </a:r>
            <a:endParaRPr lang="en-US" sz="16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Feuil1!$B$27</c:f>
              <c:strCache>
                <c:ptCount val="1"/>
                <c:pt idx="0">
                  <c:v>Bac Général</c:v>
                </c:pt>
              </c:strCache>
            </c:strRef>
          </c:tx>
          <c:explosion val="2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4A4-4AF5-81BE-6D0960AC0671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44A4-4AF5-81BE-6D0960AC0671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44A4-4AF5-81BE-6D0960AC0671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44A4-4AF5-81BE-6D0960AC0671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4-44A4-4AF5-81BE-6D0960AC0671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5-44A4-4AF5-81BE-6D0960AC0671}"/>
              </c:ext>
            </c:extLst>
          </c:dPt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05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4A4-4AF5-81BE-6D0960AC0671}"/>
                </c:ext>
              </c:extLst>
            </c:dLbl>
            <c:dLbl>
              <c:idx val="1"/>
              <c:layout>
                <c:manualLayout>
                  <c:x val="5.9072850792979699E-2"/>
                  <c:y val="-0.12635005735742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4A4-4AF5-81BE-6D0960AC0671}"/>
                </c:ext>
              </c:extLst>
            </c:dLbl>
            <c:dLbl>
              <c:idx val="2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4A4-4AF5-81BE-6D0960AC0671}"/>
                </c:ext>
              </c:extLst>
            </c:dLbl>
            <c:dLbl>
              <c:idx val="3"/>
              <c:layout>
                <c:manualLayout>
                  <c:x val="7.0548337707786499E-2"/>
                  <c:y val="2.921697287839020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4A4-4AF5-81BE-6D0960AC0671}"/>
                </c:ext>
              </c:extLst>
            </c:dLbl>
            <c:dLbl>
              <c:idx val="4"/>
              <c:layout>
                <c:manualLayout>
                  <c:x val="-8.1693030276329404E-2"/>
                  <c:y val="0.1209181488865949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4A4-4AF5-81BE-6D0960AC0671}"/>
                </c:ext>
              </c:extLst>
            </c:dLbl>
            <c:dLbl>
              <c:idx val="5"/>
              <c:layout>
                <c:manualLayout>
                  <c:x val="-0.27395397722935599"/>
                  <c:y val="1.4862576826231799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4A4-4AF5-81BE-6D0960AC06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fr-FR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Feuil1!$A$30:$A$35</c:f>
              <c:strCache>
                <c:ptCount val="6"/>
                <c:pt idx="0">
                  <c:v>Université</c:v>
                </c:pt>
                <c:pt idx="1">
                  <c:v>IUT</c:v>
                </c:pt>
                <c:pt idx="2">
                  <c:v>CPGE</c:v>
                </c:pt>
                <c:pt idx="3">
                  <c:v>STS</c:v>
                </c:pt>
                <c:pt idx="4">
                  <c:v>Autres formations</c:v>
                </c:pt>
                <c:pt idx="5">
                  <c:v>Vie active</c:v>
                </c:pt>
              </c:strCache>
            </c:strRef>
          </c:cat>
          <c:val>
            <c:numRef>
              <c:f>Feuil1!$B$30:$B$35</c:f>
              <c:numCache>
                <c:formatCode>0.0</c:formatCode>
                <c:ptCount val="6"/>
                <c:pt idx="0">
                  <c:v>52.501701734754398</c:v>
                </c:pt>
                <c:pt idx="1">
                  <c:v>9.6982982652455991</c:v>
                </c:pt>
                <c:pt idx="2">
                  <c:v>12.387870783116</c:v>
                </c:pt>
                <c:pt idx="3">
                  <c:v>8.3059698298265197</c:v>
                </c:pt>
                <c:pt idx="4">
                  <c:v>11.514990308122201</c:v>
                </c:pt>
                <c:pt idx="5">
                  <c:v>5.5911690789352901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4A4-4AF5-81BE-6D0960AC067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fr-FR"/>
      </a:pPr>
      <a:endParaRPr lang="fr-F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fr-FR"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r-FR" sz="1600"/>
              <a:t>Poursuites d'études après le bac ST2S</a:t>
            </a:r>
          </a:p>
        </c:rich>
      </c:tx>
      <c:layout>
        <c:manualLayout>
          <c:xMode val="edge"/>
          <c:yMode val="edge"/>
          <c:x val="0.23153836882800899"/>
          <c:y val="9.3176229894791601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Feuil1!$C$14</c:f>
              <c:strCache>
                <c:ptCount val="1"/>
                <c:pt idx="0">
                  <c:v>ST2S</c:v>
                </c:pt>
              </c:strCache>
            </c:strRef>
          </c:tx>
          <c:explosion val="2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DAE2-49BD-A5EC-2D14565DA407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DAE2-49BD-A5EC-2D14565DA407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DAE2-49BD-A5EC-2D14565DA407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DAE2-49BD-A5EC-2D14565DA407}"/>
              </c:ext>
            </c:extLst>
          </c:dPt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AE2-49BD-A5EC-2D14565DA407}"/>
                </c:ext>
              </c:extLst>
            </c:dLbl>
            <c:dLbl>
              <c:idx val="1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AE2-49BD-A5EC-2D14565DA407}"/>
                </c:ext>
              </c:extLst>
            </c:dLbl>
            <c:dLbl>
              <c:idx val="2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AE2-49BD-A5EC-2D14565DA407}"/>
                </c:ext>
              </c:extLst>
            </c:dLbl>
            <c:dLbl>
              <c:idx val="3"/>
              <c:layout>
                <c:manualLayout>
                  <c:x val="0.20196210229818801"/>
                  <c:y val="-6.33067805299847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AE2-49BD-A5EC-2D14565DA4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fr-FR"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(Feuil1!$A$15,Feuil1!$A$17:$A$18,Feuil1!$A$21)</c:f>
              <c:strCache>
                <c:ptCount val="4"/>
                <c:pt idx="0">
                  <c:v>Université</c:v>
                </c:pt>
                <c:pt idx="1">
                  <c:v>IUT</c:v>
                </c:pt>
                <c:pt idx="2">
                  <c:v>STS</c:v>
                </c:pt>
                <c:pt idx="3">
                  <c:v>Autres formations et vie active</c:v>
                </c:pt>
              </c:strCache>
            </c:strRef>
          </c:cat>
          <c:val>
            <c:numRef>
              <c:f>(Feuil1!$C$15,Feuil1!$C$17:$C$18,Feuil1!$C$21)</c:f>
              <c:numCache>
                <c:formatCode>0.0</c:formatCode>
                <c:ptCount val="4"/>
                <c:pt idx="0">
                  <c:v>26.6</c:v>
                </c:pt>
                <c:pt idx="1">
                  <c:v>1.7</c:v>
                </c:pt>
                <c:pt idx="2">
                  <c:v>13.8</c:v>
                </c:pt>
                <c:pt idx="3">
                  <c:v>57.9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E2-49BD-A5EC-2D14565DA4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fr-FR"/>
      </a:pPr>
      <a:endParaRPr lang="fr-F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fr-FR"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r-FR" sz="1600"/>
              <a:t>Poursuites d'études après le bac STMG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explosion val="2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57C5-4394-BC52-4090B1CAD34E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57C5-4394-BC52-4090B1CAD34E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57C5-4394-BC52-4090B1CAD34E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57C5-4394-BC52-4090B1CAD34E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4-57C5-4394-BC52-4090B1CAD34E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5-57C5-4394-BC52-4090B1CAD34E}"/>
              </c:ext>
            </c:extLst>
          </c:dPt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7C5-4394-BC52-4090B1CAD34E}"/>
                </c:ext>
              </c:extLst>
            </c:dLbl>
            <c:dLbl>
              <c:idx val="1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7C5-4394-BC52-4090B1CAD34E}"/>
                </c:ext>
              </c:extLst>
            </c:dLbl>
            <c:dLbl>
              <c:idx val="2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7C5-4394-BC52-4090B1CAD34E}"/>
                </c:ext>
              </c:extLst>
            </c:dLbl>
            <c:dLbl>
              <c:idx val="5"/>
              <c:layout>
                <c:manualLayout>
                  <c:x val="7.3985642422159797E-3"/>
                  <c:y val="4.644807039580640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1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7C5-4394-BC52-4090B1CAD3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fr-FR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(Feuil1!$A$2,Feuil1!$A$4:$A$8)</c:f>
              <c:strCache>
                <c:ptCount val="6"/>
                <c:pt idx="0">
                  <c:v>Université</c:v>
                </c:pt>
                <c:pt idx="1">
                  <c:v>IUT</c:v>
                </c:pt>
                <c:pt idx="2">
                  <c:v>STS</c:v>
                </c:pt>
                <c:pt idx="3">
                  <c:v>CPGE</c:v>
                </c:pt>
                <c:pt idx="5">
                  <c:v>Autres formations et vie active</c:v>
                </c:pt>
              </c:strCache>
            </c:strRef>
          </c:cat>
          <c:val>
            <c:numRef>
              <c:f>(Feuil1!$B$2,Feuil1!$B$4:$B$8)</c:f>
              <c:numCache>
                <c:formatCode>0.0</c:formatCode>
                <c:ptCount val="6"/>
                <c:pt idx="0">
                  <c:v>21.3</c:v>
                </c:pt>
                <c:pt idx="1">
                  <c:v>11.3</c:v>
                </c:pt>
                <c:pt idx="2">
                  <c:v>42.9</c:v>
                </c:pt>
                <c:pt idx="3">
                  <c:v>1.8</c:v>
                </c:pt>
                <c:pt idx="5">
                  <c:v>22.7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7C5-4394-BC52-4090B1CAD34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fr-FR"/>
      </a:pPr>
      <a:endParaRPr lang="fr-F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fr-FR"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r-FR" sz="1600"/>
              <a:t>Poursuites d'études après le bac STI2D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Feuil1!$B$14</c:f>
              <c:strCache>
                <c:ptCount val="1"/>
                <c:pt idx="0">
                  <c:v>STI2D</c:v>
                </c:pt>
              </c:strCache>
            </c:strRef>
          </c:tx>
          <c:explosion val="2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A9D2-469B-93DA-65F9B6F6ADFE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A9D2-469B-93DA-65F9B6F6ADFE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A9D2-469B-93DA-65F9B6F6ADFE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A9D2-469B-93DA-65F9B6F6ADFE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4-A9D2-469B-93DA-65F9B6F6ADFE}"/>
              </c:ext>
            </c:extLst>
          </c:dPt>
          <c:dLbls>
            <c:dLbl>
              <c:idx val="1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9D2-469B-93DA-65F9B6F6ADFE}"/>
                </c:ext>
              </c:extLst>
            </c:dLbl>
            <c:dLbl>
              <c:idx val="2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fr-FR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9D2-469B-93DA-65F9B6F6AD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fr-FR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(Feuil1!$A$15,Feuil1!$A$17:$A$19,Feuil1!$A$21)</c:f>
              <c:strCache>
                <c:ptCount val="5"/>
                <c:pt idx="0">
                  <c:v>Université</c:v>
                </c:pt>
                <c:pt idx="1">
                  <c:v>IUT</c:v>
                </c:pt>
                <c:pt idx="2">
                  <c:v>STS</c:v>
                </c:pt>
                <c:pt idx="3">
                  <c:v>CPGE</c:v>
                </c:pt>
                <c:pt idx="4">
                  <c:v>Autres formations et vie active</c:v>
                </c:pt>
              </c:strCache>
            </c:strRef>
          </c:cat>
          <c:val>
            <c:numRef>
              <c:f>(Feuil1!$B$15,Feuil1!$B$17:$B$19,Feuil1!$B$21)</c:f>
              <c:numCache>
                <c:formatCode>0.0</c:formatCode>
                <c:ptCount val="5"/>
                <c:pt idx="0">
                  <c:v>10.7</c:v>
                </c:pt>
                <c:pt idx="1">
                  <c:v>21.9</c:v>
                </c:pt>
                <c:pt idx="2">
                  <c:v>38.700000000000003</c:v>
                </c:pt>
                <c:pt idx="3">
                  <c:v>4</c:v>
                </c:pt>
                <c:pt idx="4">
                  <c:v>24.7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9D2-469B-93DA-65F9B6F6ADF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fr-FR"/>
      </a:pPr>
      <a:endParaRPr lang="fr-FR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493"/>
          </a:xfrm>
          <a:prstGeom prst="rect">
            <a:avLst/>
          </a:prstGeom>
        </p:spPr>
        <p:txBody>
          <a:bodyPr vert="horz" lIns="92985" tIns="46493" rIns="92985" bIns="4649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6493"/>
          </a:xfrm>
          <a:prstGeom prst="rect">
            <a:avLst/>
          </a:prstGeom>
        </p:spPr>
        <p:txBody>
          <a:bodyPr vert="horz" lIns="92985" tIns="46493" rIns="92985" bIns="4649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42FC79B7-3AAA-4E6C-BBC4-076D07F62A7F}" type="datetimeFigureOut">
              <a:rPr lang="fr-FR"/>
              <a:t>06/02/2026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85" tIns="46493" rIns="92985" bIns="46493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606" y="4715073"/>
            <a:ext cx="5438464" cy="4466825"/>
          </a:xfrm>
          <a:prstGeom prst="rect">
            <a:avLst/>
          </a:prstGeom>
        </p:spPr>
        <p:txBody>
          <a:bodyPr vert="horz" lIns="92985" tIns="46493" rIns="92985" bIns="46493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33"/>
            <a:ext cx="2944958" cy="496493"/>
          </a:xfrm>
          <a:prstGeom prst="rect">
            <a:avLst/>
          </a:prstGeom>
        </p:spPr>
        <p:txBody>
          <a:bodyPr vert="horz" lIns="92985" tIns="46493" rIns="92985" bIns="4649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098" y="9428533"/>
            <a:ext cx="2944958" cy="496493"/>
          </a:xfrm>
          <a:prstGeom prst="rect">
            <a:avLst/>
          </a:prstGeom>
        </p:spPr>
        <p:txBody>
          <a:bodyPr vert="horz" lIns="92985" tIns="46493" rIns="92985" bIns="4649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8C51A0C7-8296-4E39-9A16-35612752E5B0}" type="slidenum">
              <a:rPr lang="fr-FR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8430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carte_MONDE_points_AEFE_tit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solidFill>
            <a:srgbClr val="005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9pPr>
          </a:lstStyle>
          <a:p>
            <a:pPr eaLnBrk="0" hangingPunct="0">
              <a:defRPr/>
            </a:pPr>
            <a:endParaRPr lang="fr-FR" altLang="fr-FR" i="0" smtClean="0">
              <a:solidFill>
                <a:srgbClr val="000000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smtClean="0"/>
              <a:t>Modifiez le style du titre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defRPr sz="2100">
                <a:solidFill>
                  <a:srgbClr val="828381"/>
                </a:solidFill>
              </a:defRPr>
            </a:lvl1pPr>
          </a:lstStyle>
          <a:p>
            <a:pPr lvl="0"/>
            <a:r>
              <a:rPr lang="fr-FR" noProof="0" smtClean="0"/>
              <a:t>Modifiez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67AB7BA-887A-4234-BD37-57D3A0BA4EC8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17145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1600200" y="609600"/>
            <a:ext cx="49911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9A77076-472C-42DB-925E-74FF691A457A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94826E2-E50C-4482-AC3B-89D2CCFE6EE4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097E338-1AE4-4C1D-BF49-D1812C982FA5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6002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51054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D2B5270-947E-4A68-BEA2-2F981732D637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2EBA322-8241-408B-9E16-905CBC844B23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B5B8EDE-F575-4ADD-868F-7AC2A3FB2BF2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9BAFF65-5005-4BEA-BD34-4199D90C2162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BAD791D-8DBD-43D4-85C6-2B40DB47D747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i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i="1"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957FC43-80A0-45CF-BA47-A5C5224C2947}" type="slidenum">
              <a:rPr lang="fr-FR" altLang="fr-FR"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 6" descr="carte_MONDE_points_AEF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0200" y="6248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400" i="0">
                <a:solidFill>
                  <a:srgbClr val="50515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33825" y="6248400"/>
            <a:ext cx="219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0" hangingPunct="0">
              <a:defRPr sz="1400" i="0">
                <a:solidFill>
                  <a:srgbClr val="50515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400" i="0">
                <a:solidFill>
                  <a:srgbClr val="50515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DE722E1-DF8A-48C6-8D85-6CBF48A111F7}" type="slidenum">
              <a:rPr lang="fr-FR" altLang="fr-FR"/>
              <a:t>‹N°›</a:t>
            </a:fld>
            <a:endParaRPr lang="fr-FR" altLang="fr-FR"/>
          </a:p>
        </p:txBody>
      </p:sp>
      <p:sp>
        <p:nvSpPr>
          <p:cNvPr id="1032" name="Rectangle 1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solidFill>
            <a:srgbClr val="005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anose="020B0600070205080204" pitchFamily="34" charset="-128"/>
              </a:defRPr>
            </a:lvl9pPr>
          </a:lstStyle>
          <a:p>
            <a:pPr eaLnBrk="0" hangingPunct="0">
              <a:defRPr/>
            </a:pPr>
            <a:endParaRPr lang="fr-FR" altLang="fr-FR" i="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05150"/>
          </a:solidFill>
          <a:latin typeface="+mj-lt"/>
          <a:ea typeface="MS PGothic" panose="020B0600070205080204" pitchFamily="34" charset="-128"/>
          <a:cs typeface="MS PGothic" panose="020B0600070205080204" pitchFamily="3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05150"/>
          </a:solidFill>
          <a:latin typeface="Arial" panose="020B0604020202020204" pitchFamily="34" charset="0"/>
          <a:ea typeface="MS PGothic" panose="020B0600070205080204" pitchFamily="34" charset="-128"/>
          <a:cs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05150"/>
          </a:solidFill>
          <a:latin typeface="Arial" panose="020B0604020202020204" pitchFamily="34" charset="0"/>
          <a:ea typeface="MS PGothic" panose="020B0600070205080204" pitchFamily="34" charset="-128"/>
          <a:cs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05150"/>
          </a:solidFill>
          <a:latin typeface="Arial" panose="020B0604020202020204" pitchFamily="34" charset="0"/>
          <a:ea typeface="MS PGothic" panose="020B0600070205080204" pitchFamily="34" charset="-128"/>
          <a:cs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05150"/>
          </a:solidFill>
          <a:latin typeface="Arial" panose="020B0604020202020204" pitchFamily="34" charset="0"/>
          <a:ea typeface="MS PGothic" panose="020B0600070205080204" pitchFamily="34" charset="-128"/>
          <a:cs typeface="MS PGothic" panose="020B0600070205080204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05150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05150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05150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05150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500" b="1">
          <a:solidFill>
            <a:srgbClr val="505150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381000" indent="-190500" algn="l" rtl="0" eaLnBrk="0" fontAlgn="base" hangingPunct="0">
        <a:spcBef>
          <a:spcPct val="20000"/>
        </a:spcBef>
        <a:spcAft>
          <a:spcPct val="0"/>
        </a:spcAft>
        <a:buChar char="/"/>
        <a:defRPr>
          <a:solidFill>
            <a:srgbClr val="0052A2"/>
          </a:solidFill>
          <a:latin typeface="+mn-lt"/>
          <a:ea typeface="MS PGothic" panose="020B0600070205080204" pitchFamily="34" charset="-128"/>
        </a:defRPr>
      </a:lvl2pPr>
      <a:lvl3pPr marL="571500" indent="34290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9525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1240155" indent="-97155" algn="l" rtl="0" eaLnBrk="0" fontAlgn="base" hangingPunct="0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1697355" indent="-97155" algn="l" rtl="0" eaLnBrk="1" fontAlgn="base" hangingPunct="1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154555" indent="-97155" algn="l" rtl="0" eaLnBrk="1" fontAlgn="base" hangingPunct="1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2611755" indent="-97155" algn="l" rtl="0" eaLnBrk="1" fontAlgn="base" hangingPunct="1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068955" indent="-97155" algn="l" rtl="0" eaLnBrk="1" fontAlgn="base" hangingPunct="1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isep.fr/Guides-d-orientation" TargetMode="External"/><Relationship Id="rId2" Type="http://schemas.openxmlformats.org/officeDocument/2006/relationships/hyperlink" Target="http://www.horizons21.f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78688" cy="259228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sz="3600" b="1" dirty="0" smtClean="0">
                <a:solidFill>
                  <a:srgbClr val="8E0000"/>
                </a:solidFill>
              </a:rPr>
              <a:t>Réunion d’information Parents                      </a:t>
            </a:r>
            <a:r>
              <a:rPr lang="fr-FR" b="1" u="sng" dirty="0" smtClean="0">
                <a:solidFill>
                  <a:srgbClr val="8E0000"/>
                </a:solidFill>
              </a:rPr>
              <a:t>Orientation Post 2de</a:t>
            </a:r>
            <a:endParaRPr lang="fr-FR" b="1" u="sng" dirty="0">
              <a:solidFill>
                <a:srgbClr val="8E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3068960"/>
            <a:ext cx="6858000" cy="2739008"/>
          </a:xfrm>
        </p:spPr>
        <p:txBody>
          <a:bodyPr/>
          <a:lstStyle/>
          <a:p>
            <a:pPr algn="ctr"/>
            <a:r>
              <a:rPr lang="fr-FR" sz="3600" dirty="0" smtClean="0">
                <a:solidFill>
                  <a:schemeClr val="accent3">
                    <a:lumMod val="75000"/>
                  </a:schemeClr>
                </a:solidFill>
                <a:latin typeface="Cooper Black" panose="0208090404030B020404" pitchFamily="18" charset="0"/>
              </a:rPr>
              <a:t>Mardi 10 Février 2026</a:t>
            </a:r>
          </a:p>
          <a:p>
            <a:pPr algn="ctr"/>
            <a:endParaRPr lang="fr-FR" sz="3600" dirty="0">
              <a:solidFill>
                <a:schemeClr val="accent3">
                  <a:lumMod val="75000"/>
                </a:schemeClr>
              </a:solidFill>
              <a:latin typeface="Cooper Black" panose="0208090404030B020404" pitchFamily="18" charset="0"/>
            </a:endParaRPr>
          </a:p>
          <a:p>
            <a:pPr algn="ctr"/>
            <a:r>
              <a:rPr lang="fr-FR" sz="3600" dirty="0" smtClean="0">
                <a:solidFill>
                  <a:srgbClr val="00B050"/>
                </a:solidFill>
                <a:latin typeface="Forte" panose="03060902040502070203" pitchFamily="66" charset="0"/>
              </a:rPr>
              <a:t>LGT du Couserans de Saint-Girons</a:t>
            </a:r>
            <a:endParaRPr lang="fr-FR" sz="3600" dirty="0">
              <a:solidFill>
                <a:srgbClr val="00B050"/>
              </a:solidFill>
              <a:latin typeface="Forte" panose="03060902040502070203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783959" y="175103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48980" y="620688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400" b="1" i="0" kern="0" dirty="0" smtClean="0">
                <a:solidFill>
                  <a:prstClr val="white"/>
                </a:solidFill>
                <a:latin typeface="Arial Black" panose="020B0A04020102020204" charset="0"/>
              </a:rPr>
              <a:t>La voie générale</a:t>
            </a:r>
            <a:endParaRPr kumimoji="0" lang="fr-FR" sz="1400" b="0" i="0" u="none" strike="noStrike" kern="0" spc="0" normalizeH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36231" y="1095127"/>
            <a:ext cx="4739109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000" b="1" i="0" kern="0" dirty="0" smtClean="0">
                <a:solidFill>
                  <a:prstClr val="white"/>
                </a:solidFill>
                <a:latin typeface="Arial Black" panose="020B0A04020102020204" charset="0"/>
              </a:rPr>
              <a:t>Poursuites d’études</a:t>
            </a:r>
            <a:endParaRPr kumimoji="0" lang="fr-FR" sz="1200" b="0" i="0" u="none" strike="noStrike" kern="0" spc="0" normalizeH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794" y="3232135"/>
            <a:ext cx="54873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fr-FR" altLang="fr-FR" sz="1600" b="1" dirty="0" smtClean="0">
                <a:solidFill>
                  <a:prstClr val="black"/>
                </a:solidFill>
              </a:rPr>
              <a:t>Préparations </a:t>
            </a:r>
            <a:r>
              <a:rPr lang="fr-FR" altLang="fr-FR" sz="1600" b="1" dirty="0">
                <a:solidFill>
                  <a:prstClr val="black"/>
                </a:solidFill>
              </a:rPr>
              <a:t>aux grandes </a:t>
            </a:r>
            <a:r>
              <a:rPr lang="fr-FR" altLang="fr-FR" sz="1600" b="1" dirty="0" smtClean="0">
                <a:solidFill>
                  <a:prstClr val="black"/>
                </a:solidFill>
              </a:rPr>
              <a:t>écoles</a:t>
            </a:r>
            <a:r>
              <a:rPr lang="fr-FR" altLang="fr-FR" sz="1600" dirty="0">
                <a:solidFill>
                  <a:prstClr val="black"/>
                </a:solidFill>
              </a:rPr>
              <a:t/>
            </a:r>
            <a:br>
              <a:rPr lang="fr-FR" altLang="fr-FR" sz="1600" dirty="0">
                <a:solidFill>
                  <a:prstClr val="black"/>
                </a:solidFill>
              </a:rPr>
            </a:br>
            <a:r>
              <a:rPr lang="fr-FR" altLang="fr-FR" sz="1600" dirty="0">
                <a:solidFill>
                  <a:srgbClr val="376092"/>
                </a:solidFill>
              </a:rPr>
              <a:t>CPGE scientifiques, économiques et </a:t>
            </a:r>
            <a:r>
              <a:rPr lang="fr-FR" altLang="fr-FR" sz="1600" dirty="0" smtClean="0">
                <a:solidFill>
                  <a:srgbClr val="376092"/>
                </a:solidFill>
              </a:rPr>
              <a:t>commerciales, littéraires</a:t>
            </a:r>
            <a:endParaRPr lang="fr-FR" altLang="fr-FR" sz="1600" dirty="0">
              <a:solidFill>
                <a:srgbClr val="4F81BD"/>
              </a:solidFill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47191" y="1916832"/>
            <a:ext cx="8889305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altLang="fr-FR" sz="1600" b="1" dirty="0">
                <a:solidFill>
                  <a:prstClr val="black"/>
                </a:solidFill>
              </a:rPr>
              <a:t>Formations universitaires générales </a:t>
            </a:r>
            <a:endParaRPr lang="fr-FR" altLang="fr-FR" sz="16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fr-FR" altLang="fr-FR" sz="1600" dirty="0" smtClean="0">
                <a:solidFill>
                  <a:prstClr val="black"/>
                </a:solidFill>
              </a:rPr>
              <a:t>(</a:t>
            </a:r>
            <a:r>
              <a:rPr lang="fr-FR" altLang="fr-FR" sz="1600" dirty="0">
                <a:solidFill>
                  <a:prstClr val="black"/>
                </a:solidFill>
              </a:rPr>
              <a:t>1</a:t>
            </a:r>
            <a:r>
              <a:rPr lang="fr-FR" altLang="fr-FR" sz="1600" baseline="30000" dirty="0">
                <a:solidFill>
                  <a:prstClr val="black"/>
                </a:solidFill>
              </a:rPr>
              <a:t>ère</a:t>
            </a:r>
            <a:r>
              <a:rPr lang="fr-FR" altLang="fr-FR" sz="1600" dirty="0">
                <a:solidFill>
                  <a:prstClr val="black"/>
                </a:solidFill>
              </a:rPr>
              <a:t> année licence)</a:t>
            </a:r>
            <a:br>
              <a:rPr lang="fr-FR" altLang="fr-FR" sz="1600" dirty="0">
                <a:solidFill>
                  <a:prstClr val="black"/>
                </a:solidFill>
              </a:rPr>
            </a:br>
            <a:r>
              <a:rPr lang="fr-FR" altLang="fr-FR" sz="1600" dirty="0" smtClean="0">
                <a:solidFill>
                  <a:srgbClr val="376092"/>
                </a:solidFill>
              </a:rPr>
              <a:t>Sciences </a:t>
            </a:r>
            <a:r>
              <a:rPr lang="fr-FR" altLang="fr-FR" sz="1600" dirty="0">
                <a:solidFill>
                  <a:srgbClr val="376092"/>
                </a:solidFill>
              </a:rPr>
              <a:t>expérimentales, sciences et </a:t>
            </a:r>
            <a:r>
              <a:rPr lang="fr-FR" altLang="fr-FR" sz="1600" dirty="0" smtClean="0">
                <a:solidFill>
                  <a:srgbClr val="376092"/>
                </a:solidFill>
              </a:rPr>
              <a:t>technologies</a:t>
            </a:r>
            <a:r>
              <a:rPr lang="fr-FR" altLang="fr-FR" sz="1600" dirty="0">
                <a:solidFill>
                  <a:srgbClr val="376092"/>
                </a:solidFill>
              </a:rPr>
              <a:t>, STAPS</a:t>
            </a:r>
            <a:r>
              <a:rPr lang="fr-FR" altLang="fr-FR" sz="1600" dirty="0" smtClean="0">
                <a:solidFill>
                  <a:srgbClr val="376092"/>
                </a:solidFill>
              </a:rPr>
              <a:t>, PASS,LAS, </a:t>
            </a:r>
            <a:r>
              <a:rPr lang="fr-FR" altLang="fr-FR" sz="1600" dirty="0">
                <a:solidFill>
                  <a:srgbClr val="376092"/>
                </a:solidFill>
              </a:rPr>
              <a:t>économie-gestion</a:t>
            </a:r>
            <a:r>
              <a:rPr lang="fr-FR" altLang="fr-FR" sz="1600" dirty="0" smtClean="0">
                <a:solidFill>
                  <a:srgbClr val="376092"/>
                </a:solidFill>
              </a:rPr>
              <a:t>, </a:t>
            </a:r>
            <a:r>
              <a:rPr lang="fr-FR" altLang="fr-FR" sz="1600" dirty="0">
                <a:solidFill>
                  <a:srgbClr val="376092"/>
                </a:solidFill>
              </a:rPr>
              <a:t>lettres et langues, arts, sciences humaines et sociales, </a:t>
            </a:r>
            <a:r>
              <a:rPr lang="fr-FR" altLang="fr-FR" sz="1600" dirty="0" smtClean="0">
                <a:solidFill>
                  <a:srgbClr val="376092"/>
                </a:solidFill>
              </a:rPr>
              <a:t>droit, économie </a:t>
            </a:r>
            <a:r>
              <a:rPr lang="fr-FR" altLang="fr-FR" sz="1600" dirty="0">
                <a:solidFill>
                  <a:srgbClr val="376092"/>
                </a:solidFill>
              </a:rPr>
              <a:t>et gestion, administration économique et sociale</a:t>
            </a:r>
            <a:r>
              <a:rPr lang="fr-FR" altLang="fr-FR" sz="1600" dirty="0" smtClean="0">
                <a:solidFill>
                  <a:srgbClr val="376092"/>
                </a:solidFill>
              </a:rPr>
              <a:t>, </a:t>
            </a:r>
            <a:r>
              <a:rPr lang="fr-FR" altLang="fr-FR" sz="1600" dirty="0">
                <a:solidFill>
                  <a:srgbClr val="376092"/>
                </a:solidFill>
              </a:rPr>
              <a:t>etc</a:t>
            </a:r>
            <a:r>
              <a:rPr lang="fr-FR" altLang="fr-FR" sz="1600" dirty="0" smtClean="0">
                <a:solidFill>
                  <a:srgbClr val="376092"/>
                </a:solidFill>
              </a:rPr>
              <a:t>.</a:t>
            </a:r>
            <a:r>
              <a:rPr lang="fr-FR" altLang="fr-FR" sz="1600" dirty="0">
                <a:solidFill>
                  <a:srgbClr val="4F81BD"/>
                </a:solidFill>
              </a:rPr>
              <a:t/>
            </a:r>
            <a:br>
              <a:rPr lang="fr-FR" altLang="fr-FR" sz="1600" dirty="0">
                <a:solidFill>
                  <a:srgbClr val="4F81BD"/>
                </a:solidFill>
              </a:rPr>
            </a:br>
            <a:endParaRPr lang="fr-FR" altLang="fr-FR" sz="1600" dirty="0">
              <a:solidFill>
                <a:srgbClr val="4F81BD"/>
              </a:solidFill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fr-FR" altLang="fr-FR" sz="1600" dirty="0">
                <a:solidFill>
                  <a:schemeClr val="accent1"/>
                </a:solidFill>
              </a:rPr>
              <a:t/>
            </a:r>
            <a:br>
              <a:rPr lang="fr-FR" altLang="fr-FR" sz="1600" dirty="0">
                <a:solidFill>
                  <a:schemeClr val="accent1"/>
                </a:solidFill>
              </a:rPr>
            </a:br>
            <a:endParaRPr lang="fr-FR" altLang="fr-FR" sz="1700" dirty="0">
              <a:solidFill>
                <a:schemeClr val="accent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812360" y="6271428"/>
            <a:ext cx="12241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Source : RERS 2017</a:t>
            </a:r>
            <a:endParaRPr lang="fr-FR" sz="1000" dirty="0"/>
          </a:p>
        </p:txBody>
      </p:sp>
      <p:graphicFrame>
        <p:nvGraphicFramePr>
          <p:cNvPr id="18" name="Graphique 17"/>
          <p:cNvGraphicFramePr/>
          <p:nvPr/>
        </p:nvGraphicFramePr>
        <p:xfrm>
          <a:off x="5403123" y="2975344"/>
          <a:ext cx="4176464" cy="3806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ctangle 18"/>
          <p:cNvSpPr/>
          <p:nvPr/>
        </p:nvSpPr>
        <p:spPr>
          <a:xfrm>
            <a:off x="164795" y="3898791"/>
            <a:ext cx="54873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fr-FR" altLang="fr-FR" sz="1600" b="1" dirty="0" smtClean="0">
                <a:solidFill>
                  <a:prstClr val="black"/>
                </a:solidFill>
              </a:rPr>
              <a:t>Formations </a:t>
            </a:r>
            <a:r>
              <a:rPr lang="fr-FR" altLang="fr-FR" sz="1600" b="1" dirty="0">
                <a:solidFill>
                  <a:prstClr val="black"/>
                </a:solidFill>
              </a:rPr>
              <a:t>technologiques courtes </a:t>
            </a:r>
            <a:r>
              <a:rPr lang="fr-FR" altLang="fr-FR" sz="1600" dirty="0" smtClean="0">
                <a:solidFill>
                  <a:prstClr val="black"/>
                </a:solidFill>
              </a:rPr>
              <a:t>(BUT</a:t>
            </a:r>
            <a:r>
              <a:rPr lang="fr-FR" altLang="fr-FR" sz="1600" dirty="0">
                <a:solidFill>
                  <a:prstClr val="black"/>
                </a:solidFill>
              </a:rPr>
              <a:t>, éventuellement BTS</a:t>
            </a:r>
            <a:r>
              <a:rPr lang="fr-FR" altLang="fr-FR" sz="1600" dirty="0" smtClean="0">
                <a:solidFill>
                  <a:prstClr val="black"/>
                </a:solidFill>
              </a:rPr>
              <a:t>)</a:t>
            </a:r>
            <a:r>
              <a:rPr lang="fr-FR" altLang="fr-FR" sz="1600" dirty="0">
                <a:solidFill>
                  <a:prstClr val="black"/>
                </a:solidFill>
              </a:rPr>
              <a:t/>
            </a:r>
            <a:br>
              <a:rPr lang="fr-FR" altLang="fr-FR" sz="1600" dirty="0">
                <a:solidFill>
                  <a:prstClr val="black"/>
                </a:solidFill>
              </a:rPr>
            </a:br>
            <a:r>
              <a:rPr lang="fr-FR" altLang="fr-FR" sz="1600" dirty="0" smtClean="0">
                <a:solidFill>
                  <a:srgbClr val="376092"/>
                </a:solidFill>
              </a:rPr>
              <a:t>Mesures </a:t>
            </a:r>
            <a:r>
              <a:rPr lang="fr-FR" altLang="fr-FR" sz="1600" dirty="0">
                <a:solidFill>
                  <a:srgbClr val="376092"/>
                </a:solidFill>
              </a:rPr>
              <a:t>physiques, chimie, informatique, agroalimentaire, technico-commercial, commerce, gestion, </a:t>
            </a:r>
            <a:r>
              <a:rPr lang="fr-FR" altLang="fr-FR" sz="1600" dirty="0" smtClean="0">
                <a:solidFill>
                  <a:srgbClr val="376092"/>
                </a:solidFill>
              </a:rPr>
              <a:t>transports, </a:t>
            </a:r>
            <a:r>
              <a:rPr lang="fr-FR" altLang="fr-FR" sz="1600" dirty="0">
                <a:solidFill>
                  <a:srgbClr val="376092"/>
                </a:solidFill>
              </a:rPr>
              <a:t>tourisme, social, arts </a:t>
            </a:r>
            <a:r>
              <a:rPr lang="fr-FR" altLang="fr-FR" sz="1600" dirty="0" smtClean="0">
                <a:solidFill>
                  <a:srgbClr val="376092"/>
                </a:solidFill>
              </a:rPr>
              <a:t>appliqués</a:t>
            </a:r>
            <a:endParaRPr lang="fr-FR" altLang="fr-FR" sz="1600" dirty="0">
              <a:solidFill>
                <a:srgbClr val="376092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4795" y="5301208"/>
            <a:ext cx="54873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fr-FR" altLang="fr-FR" sz="1600" b="1" dirty="0" smtClean="0">
                <a:solidFill>
                  <a:prstClr val="black"/>
                </a:solidFill>
              </a:rPr>
              <a:t>Autres formations</a:t>
            </a:r>
            <a:r>
              <a:rPr lang="fr-FR" altLang="fr-FR" sz="1600" dirty="0">
                <a:solidFill>
                  <a:prstClr val="black"/>
                </a:solidFill>
              </a:rPr>
              <a:t/>
            </a:r>
            <a:br>
              <a:rPr lang="fr-FR" altLang="fr-FR" sz="1600" dirty="0">
                <a:solidFill>
                  <a:prstClr val="black"/>
                </a:solidFill>
              </a:rPr>
            </a:br>
            <a:r>
              <a:rPr lang="fr-FR" altLang="fr-FR" sz="1600" dirty="0">
                <a:solidFill>
                  <a:srgbClr val="376092"/>
                </a:solidFill>
              </a:rPr>
              <a:t>Écoles d’ingénieur et écoles supérieures de commerce post-bac, IEP-Sciences Po, écoles sociales et paramédicales, écoles spécialisées du tourisme, de l’hôtellerie, de la mode,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7824" y="26064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50613" y="706233"/>
            <a:ext cx="5228912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64795" y="1748135"/>
            <a:ext cx="8714730" cy="384721"/>
          </a:xfrm>
          <a:prstGeom prst="rect">
            <a:avLst/>
          </a:prstGeom>
          <a:solidFill>
            <a:srgbClr val="4BACC6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Pour la voie technologique, l’organisation en séries de baccalauréat est maintenue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64795" y="2433950"/>
            <a:ext cx="8714730" cy="3000821"/>
          </a:xfrm>
          <a:prstGeom prst="rect">
            <a:avLst/>
          </a:prstGeom>
          <a:noFill/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 existe 8 séries de baccalauréat technologique :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sz="17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du Management et de la Gestion (STMG)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Industrielles et Développement Durable (STI2D)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de la Santé et du Social (ST2S)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de Laboratoire (STL)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du Design et des Arts Appliqués (STD2A)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de l ’Agronomie et du Vivant (STAV)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de l’hôtellerie et de la restauration (STHR)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Techniques de la musique et de la danse (TMD)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35436"/>
            <a:ext cx="90095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08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9035" y="1156682"/>
            <a:ext cx="7619429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Enseignements communs du cycle terminal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87824" y="26064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50613" y="706233"/>
            <a:ext cx="5228912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95536" y="2204864"/>
          <a:ext cx="8244408" cy="4358640"/>
        </p:xfrm>
        <a:graphic>
          <a:graphicData uri="http://schemas.openxmlformats.org/drawingml/2006/table">
            <a:tbl>
              <a:tblPr firstRow="1" bandRow="1"/>
              <a:tblGrid>
                <a:gridCol w="4129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6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Enseignement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Horaires 1</a:t>
                      </a:r>
                      <a:r>
                        <a:rPr lang="fr-FR" sz="2000" baseline="30000" dirty="0" smtClean="0"/>
                        <a:t>re</a:t>
                      </a:r>
                      <a:r>
                        <a:rPr lang="fr-FR" sz="2000" dirty="0" smtClean="0"/>
                        <a:t> 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Horaires T</a:t>
                      </a:r>
                      <a:r>
                        <a:rPr lang="fr-FR" sz="2000" baseline="30000" dirty="0" smtClean="0"/>
                        <a:t>ale</a:t>
                      </a:r>
                      <a:r>
                        <a:rPr lang="fr-FR" sz="2000" dirty="0" smtClean="0"/>
                        <a:t> 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Français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3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Philosophie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2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Histoire géographie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1</a:t>
                      </a:r>
                      <a:r>
                        <a:rPr lang="fr-FR" sz="2000" baseline="0" dirty="0" smtClean="0"/>
                        <a:t> </a:t>
                      </a:r>
                      <a:r>
                        <a:rPr lang="fr-FR" sz="2000" dirty="0" smtClean="0"/>
                        <a:t>h 30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1</a:t>
                      </a:r>
                      <a:r>
                        <a:rPr lang="fr-FR" sz="2000" baseline="0" dirty="0" smtClean="0"/>
                        <a:t> </a:t>
                      </a:r>
                      <a:r>
                        <a:rPr lang="fr-FR" sz="2000" dirty="0" smtClean="0"/>
                        <a:t>h 30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Langues vivantes A et B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4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4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Mathématiques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baseline="0" dirty="0" smtClean="0"/>
                        <a:t>3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3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Education physique et sportive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2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2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Enseignement moral et civique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0</a:t>
                      </a:r>
                      <a:r>
                        <a:rPr lang="fr-FR" sz="2000" baseline="0" dirty="0" smtClean="0"/>
                        <a:t> h 30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0 h 30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14 h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13 h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Accompagnement</a:t>
                      </a:r>
                      <a:r>
                        <a:rPr lang="fr-FR" sz="2000" baseline="0" dirty="0" smtClean="0"/>
                        <a:t> personnalisé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2000" dirty="0" smtClean="0"/>
                        <a:t>Accompagnement au choix de l’orientation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9746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2685" y="543053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52120" y="936590"/>
            <a:ext cx="3431108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série ST2S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308811" y="4202896"/>
          <a:ext cx="8511661" cy="2250440"/>
        </p:xfrm>
        <a:graphic>
          <a:graphicData uri="http://schemas.openxmlformats.org/drawingml/2006/table">
            <a:tbl>
              <a:tblPr firstRow="1" bandRow="1"/>
              <a:tblGrid>
                <a:gridCol w="5487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Enseignement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Horaires 1</a:t>
                      </a:r>
                      <a:r>
                        <a:rPr lang="fr-FR" sz="1800" baseline="30000" dirty="0" smtClean="0"/>
                        <a:t>ère</a:t>
                      </a:r>
                      <a:r>
                        <a:rPr lang="fr-FR" sz="1800" dirty="0" smtClean="0"/>
                        <a:t> 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Horaires T</a:t>
                      </a:r>
                      <a:r>
                        <a:rPr lang="fr-FR" sz="1800" baseline="30000" dirty="0" smtClean="0"/>
                        <a:t>ale</a:t>
                      </a:r>
                      <a:r>
                        <a:rPr lang="fr-FR" sz="1800" dirty="0" smtClean="0"/>
                        <a:t> 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Physique-Chimie pour la santé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3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-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Biologie et physiopathologie humaine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5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-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dirty="0" smtClean="0"/>
                        <a:t>Chimie, Biologie et physiopathologie humaine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baseline="0" dirty="0" smtClean="0"/>
                        <a:t>8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Sciences et techniques</a:t>
                      </a:r>
                      <a:r>
                        <a:rPr lang="fr-FR" sz="1800" baseline="0" dirty="0" smtClean="0"/>
                        <a:t> sanitaires et sociales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7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8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15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16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164795" y="1873667"/>
            <a:ext cx="87744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Cette série s’adresse aux élèves intéressés par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les relations humaines et le travail sanitaire et social.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Qualités souhaitées : autonomie, esprit d’initiative, sens du contact, aptitude à communiquer et à travailler en équipe.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biologie humaine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la connaissance psychologique des individus et des groupes, l’étude des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faits sociaux et des problèmes de santé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les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institutions sanitaires et sociales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… constituent les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enseignements dominants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de cette série.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9746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2685" y="543053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52120" y="936590"/>
            <a:ext cx="3431108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série ST2S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65589" y="1412776"/>
            <a:ext cx="888930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Poursuites d’études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Formations </a:t>
            </a:r>
            <a: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technologiques </a:t>
            </a: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courtes (bac +2) 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</a:rPr>
              <a:t>Brevets de technicien supérieur (BTS) et Diplômes Universitaires de Technologie (DUT)</a:t>
            </a:r>
            <a: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économie 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sociale et familiale, service et prestations des services sanitaires et sociaux, analyse de biologie médicale, diététique, esthétique-cosmétique, carrières sociales (éducation spécialisée, assistance sociale, animation, etc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.)…</a:t>
            </a: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43507" y="3212976"/>
            <a:ext cx="5223611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fr-FR" sz="1700" b="1" dirty="0">
                <a:solidFill>
                  <a:prstClr val="black"/>
                </a:solidFill>
                <a:cs typeface="Arial" panose="020B0604020202020204" pitchFamily="34" charset="0"/>
              </a:rPr>
              <a:t>Formations des écoles spécialisées </a:t>
            </a:r>
            <a:r>
              <a:rPr lang="fr-FR" sz="1700" dirty="0">
                <a:solidFill>
                  <a:prstClr val="black"/>
                </a:solidFill>
                <a:cs typeface="Arial" panose="020B0604020202020204" pitchFamily="34" charset="0"/>
              </a:rPr>
              <a:t>du secteur paramédical et social </a:t>
            </a:r>
            <a:br>
              <a:rPr lang="fr-FR" sz="1700" dirty="0">
                <a:solidFill>
                  <a:prstClr val="black"/>
                </a:solidFill>
                <a:cs typeface="Arial" panose="020B0604020202020204" pitchFamily="34" charset="0"/>
              </a:rPr>
            </a:br>
            <a:r>
              <a:rPr lang="fr-FR" sz="1600" dirty="0">
                <a:solidFill>
                  <a:srgbClr val="4F81BD">
                    <a:lumMod val="75000"/>
                  </a:srgbClr>
                </a:solidFill>
                <a:cs typeface="Arial" panose="020B0604020202020204" pitchFamily="34" charset="0"/>
              </a:rPr>
              <a:t>éducation spécialisée, éducation de jeunes enfants, assistance de service social, infirmerie, etc</a:t>
            </a:r>
            <a:r>
              <a:rPr lang="fr-FR" sz="1600" dirty="0" smtClean="0">
                <a:solidFill>
                  <a:srgbClr val="4F81BD">
                    <a:lumMod val="75000"/>
                  </a:srgbClr>
                </a:solidFill>
                <a:cs typeface="Arial" panose="020B0604020202020204" pitchFamily="34" charset="0"/>
              </a:rPr>
              <a:t>.</a:t>
            </a:r>
            <a:endParaRPr lang="fr-FR" sz="1600" dirty="0">
              <a:solidFill>
                <a:srgbClr val="4F81BD">
                  <a:lumMod val="7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812360" y="6271428"/>
            <a:ext cx="12241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: RERS 2017</a:t>
            </a:r>
          </a:p>
        </p:txBody>
      </p:sp>
      <p:graphicFrame>
        <p:nvGraphicFramePr>
          <p:cNvPr id="14" name="Graphique 13"/>
          <p:cNvGraphicFramePr/>
          <p:nvPr/>
        </p:nvGraphicFramePr>
        <p:xfrm>
          <a:off x="4067944" y="2636912"/>
          <a:ext cx="5791696" cy="4032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64795" y="4365104"/>
            <a:ext cx="5151603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sz="17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Formation </a:t>
            </a:r>
            <a:r>
              <a:rPr kumimoji="0" lang="fr-FR" sz="1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et concours secrétaire </a:t>
            </a:r>
            <a:r>
              <a:rPr kumimoji="0" lang="fr-FR" sz="17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médicale</a:t>
            </a: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65589" y="4801981"/>
            <a:ext cx="541452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sz="17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Formations </a:t>
            </a:r>
            <a:r>
              <a:rPr kumimoji="0" lang="fr-FR" sz="1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universitaires générales </a:t>
            </a: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(1ère année licence) 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sanitaire et sociale, éventuellement psychologie, sociologie et administration économique et sociale</a:t>
            </a: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9746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2685" y="543053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811" y="953211"/>
            <a:ext cx="8630401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série STL</a:t>
            </a:r>
            <a:r>
              <a:rPr kumimoji="0" lang="fr-FR" sz="16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2 spécialités :</a:t>
            </a:r>
            <a:r>
              <a:rPr kumimoji="0" lang="fr-FR" sz="16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Biotechnologies (St Girons)</a:t>
            </a:r>
            <a:r>
              <a:rPr kumimoji="0" lang="fr-FR" sz="16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6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et </a:t>
            </a:r>
            <a:r>
              <a:rPr kumimoji="0" lang="fr-FR" sz="1600" b="1" i="0" u="none" strike="noStrike" kern="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Sc.Physiques</a:t>
            </a:r>
            <a:r>
              <a:rPr kumimoji="0" lang="fr-FR" sz="16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et chimiques en labo (Pamiers)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08811" y="4027760"/>
          <a:ext cx="8511661" cy="2641600"/>
        </p:xfrm>
        <a:graphic>
          <a:graphicData uri="http://schemas.openxmlformats.org/drawingml/2006/table">
            <a:tbl>
              <a:tblPr firstRow="1" bandRow="1"/>
              <a:tblGrid>
                <a:gridCol w="5487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Enseignement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Horaires 1</a:t>
                      </a:r>
                      <a:r>
                        <a:rPr lang="fr-FR" sz="1800" baseline="30000" dirty="0" smtClean="0"/>
                        <a:t>re</a:t>
                      </a:r>
                      <a:r>
                        <a:rPr lang="fr-FR" sz="1800" dirty="0" smtClean="0"/>
                        <a:t> 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Horaires T</a:t>
                      </a:r>
                      <a:r>
                        <a:rPr lang="fr-FR" sz="1800" baseline="30000" dirty="0" smtClean="0"/>
                        <a:t>ale</a:t>
                      </a:r>
                      <a:r>
                        <a:rPr lang="fr-FR" sz="1800" dirty="0" smtClean="0"/>
                        <a:t> 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Physique-Chimie et</a:t>
                      </a:r>
                      <a:r>
                        <a:rPr lang="fr-FR" sz="1800" baseline="0" dirty="0" smtClean="0"/>
                        <a:t> Mathématiques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5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5</a:t>
                      </a:r>
                      <a:r>
                        <a:rPr lang="fr-FR" sz="1800" baseline="0" dirty="0" smtClean="0"/>
                        <a:t>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Biochimie - Biologie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4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-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dirty="0" smtClean="0"/>
                        <a:t>Biotechnologie                                                       ou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baseline="0" dirty="0" smtClean="0"/>
                        <a:t>Sciences physiques et chimiques en laboratoire</a:t>
                      </a:r>
                      <a:endParaRPr lang="fr-FR" sz="16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9</a:t>
                      </a:r>
                      <a:r>
                        <a:rPr lang="fr-FR" sz="1800" baseline="0" dirty="0" smtClean="0"/>
                        <a:t>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baseline="0" dirty="0" smtClean="0"/>
                        <a:t>-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defRPr/>
                      </a:pPr>
                      <a:r>
                        <a:rPr kumimoji="0" lang="fr-F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Biochimie – Biologie – Biotechnologie                ou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defRPr/>
                      </a:pPr>
                      <a:r>
                        <a:rPr kumimoji="0" lang="fr-F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Sciences physiques et chimiques en laboratoire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-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13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18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18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65985" y="1480716"/>
            <a:ext cx="877322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Pour les élèves qui ont un goût affirmé pour les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manipulations en laboratoire et les matières scientifiques.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Au travers d’enseignements privilégiant la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démarche expérimentale et la démarche de projet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les élèves acquièrent des compétences scientifiques et technologiques.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1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Poursuites d’études : 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Principalement BTS et BUT 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biologie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(santé, environnement..),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de </a:t>
            </a:r>
            <a:r>
              <a:rPr kumimoji="0" lang="fr-FR" sz="18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himie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(cosmétiques,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pharmacie, matériaux..), de </a:t>
            </a:r>
            <a:r>
              <a:rPr kumimoji="0" lang="fr-FR" sz="18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techniques d’analyses en labo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de physique ( contrôle, mesures..)</a:t>
            </a:r>
            <a:r>
              <a:rPr lang="fr-FR" i="0" kern="0" noProof="0" dirty="0" smtClean="0">
                <a:solidFill>
                  <a:prstClr val="black"/>
                </a:solidFill>
              </a:rPr>
              <a:t>, mais aussi écoles spécialisées (paramédical..), prépas</a:t>
            </a:r>
            <a:r>
              <a:rPr lang="fr-FR" i="0" kern="0" dirty="0">
                <a:solidFill>
                  <a:prstClr val="black"/>
                </a:solidFill>
              </a:rPr>
              <a:t> </a:t>
            </a:r>
            <a:r>
              <a:rPr lang="fr-FR" i="0" kern="0" dirty="0" smtClean="0">
                <a:solidFill>
                  <a:prstClr val="black"/>
                </a:solidFill>
              </a:rPr>
              <a:t>(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technologie et biologie (TB) ou (TPC)</a:t>
            </a:r>
            <a:r>
              <a:rPr lang="fr-FR" i="0" kern="0" dirty="0">
                <a:solidFill>
                  <a:prstClr val="black"/>
                </a:solidFill>
              </a:rPr>
              <a:t> </a:t>
            </a:r>
            <a:r>
              <a:rPr lang="fr-FR" i="0" kern="0" dirty="0" smtClean="0">
                <a:solidFill>
                  <a:prstClr val="black"/>
                </a:solidFill>
              </a:rPr>
              <a:t>ou université.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47664" y="9746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12685" y="543053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3968" y="936590"/>
            <a:ext cx="4799260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série 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STMG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92151"/>
              </p:ext>
            </p:extLst>
          </p:nvPr>
        </p:nvGraphicFramePr>
        <p:xfrm>
          <a:off x="308811" y="3820368"/>
          <a:ext cx="8511661" cy="2921000"/>
        </p:xfrm>
        <a:graphic>
          <a:graphicData uri="http://schemas.openxmlformats.org/drawingml/2006/table">
            <a:tbl>
              <a:tblPr firstRow="1" bandRow="1"/>
              <a:tblGrid>
                <a:gridCol w="5487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Enseignement de spécialité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Horaires 1</a:t>
                      </a:r>
                      <a:r>
                        <a:rPr lang="fr-FR" sz="1800" baseline="30000" dirty="0" smtClean="0"/>
                        <a:t>re</a:t>
                      </a:r>
                      <a:r>
                        <a:rPr lang="fr-FR" sz="1800" dirty="0" smtClean="0"/>
                        <a:t> 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Horaires T</a:t>
                      </a:r>
                      <a:r>
                        <a:rPr lang="fr-FR" sz="1800" baseline="30000" dirty="0" smtClean="0"/>
                        <a:t>ale</a:t>
                      </a:r>
                      <a:r>
                        <a:rPr lang="fr-FR" sz="1800" dirty="0" smtClean="0"/>
                        <a:t> 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Sciences de gestion</a:t>
                      </a:r>
                      <a:r>
                        <a:rPr lang="fr-FR" sz="1800" baseline="0" dirty="0" smtClean="0"/>
                        <a:t> et numérique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7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-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Management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4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-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b="1" dirty="0" smtClean="0"/>
                        <a:t>Gestion et finance                                                       ou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b="1" dirty="0" smtClean="0"/>
                        <a:t>Mercatique</a:t>
                      </a:r>
                      <a:r>
                        <a:rPr lang="fr-FR" sz="1600" b="1" baseline="0" dirty="0" smtClean="0"/>
                        <a:t>                                                                   ou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b="1" baseline="0" dirty="0" smtClean="0"/>
                        <a:t>Ressources humaines et communication                ou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b="1" baseline="0" dirty="0" smtClean="0"/>
                        <a:t>Systèmes d’information de gestion</a:t>
                      </a:r>
                      <a:endParaRPr lang="fr-FR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baseline="0" dirty="0" smtClean="0"/>
                        <a:t>10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Droit et économie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4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6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15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16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64795" y="1603826"/>
            <a:ext cx="865567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Cette série s'adresse aux élèves intéressés par la réalité du fonctionnement des </a:t>
            </a:r>
            <a:r>
              <a:rPr kumimoji="0" lang="fr-FR" sz="17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organisations, les relations au travail, les nouveaux usages du numérique, le marketing</a:t>
            </a:r>
            <a:r>
              <a:rPr kumimoji="0" lang="fr-FR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la recherche et la mesure de la performance, l'analyse des décisions et l'impact des stratégies d'entreprise.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kumimoji="0" lang="fr-FR" sz="17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Cette série aborde les grandes questions de la </a:t>
            </a:r>
            <a:r>
              <a:rPr kumimoji="0" lang="fr-FR" sz="17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gestion des organisations</a:t>
            </a:r>
            <a:r>
              <a:rPr kumimoji="0" lang="fr-FR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par exemple : le rôle du facteur humain, les différentes approches de la valeur, l’information et la communication bases de l’intelligence collective,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9746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2685" y="543053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52120" y="936590"/>
            <a:ext cx="3431108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série STMG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65589" y="1196752"/>
            <a:ext cx="888930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Poursuites d’études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Formations </a:t>
            </a:r>
            <a: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technologiques </a:t>
            </a: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courtes (bac +2) 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</a:rPr>
              <a:t>Brevets de technicien supérieur (BTS) et Diplômes Universitaires de Technologie (BUT)</a:t>
            </a:r>
            <a: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En </a:t>
            </a: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fonction de la spécialité : 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comptabilité, management des unités commerciales, négociation relation client, </a:t>
            </a: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assistant de gestion de PME-PMI, communication, assurance, banque, transport, 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tourisme, gestion des entreprises et des administrations, carrières juridiques, techniques de commercialisation, métiers du multimédia et de l’internet…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Poursuite d’études possible en école 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de commerce, </a:t>
            </a: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notamment via une classe prépa ATS en 1 an.</a:t>
            </a: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79512" y="3501008"/>
            <a:ext cx="511256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Filière </a:t>
            </a:r>
            <a: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comptable </a:t>
            </a: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DCG, DSCG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…</a:t>
            </a: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812360" y="6271428"/>
            <a:ext cx="12241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: RERS 2017</a:t>
            </a:r>
          </a:p>
        </p:txBody>
      </p:sp>
      <p:graphicFrame>
        <p:nvGraphicFramePr>
          <p:cNvPr id="15" name="Graphique 14"/>
          <p:cNvGraphicFramePr/>
          <p:nvPr/>
        </p:nvGraphicFramePr>
        <p:xfrm>
          <a:off x="3995936" y="3429000"/>
          <a:ext cx="61926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79512" y="3861048"/>
            <a:ext cx="511256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Formations </a:t>
            </a:r>
            <a: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universitaires </a:t>
            </a: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générales</a:t>
            </a: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(1ère année licence)</a:t>
            </a: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administration économique et sociale, droit, communication, etc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.</a:t>
            </a:r>
            <a:endParaRPr kumimoji="0" lang="fr-FR" altLang="fr-FR" sz="1600" b="0" i="0" u="none" strike="noStrike" kern="0" cap="none" spc="0" normalizeH="0" baseline="0" noProof="0" dirty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27675" y="4707210"/>
            <a:ext cx="5112568" cy="73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Autres formations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</a:rPr>
              <a:t>écoles de commerce, écoles spécialisées du domaine du tourisme, de la communication…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227675" y="5589240"/>
            <a:ext cx="5112568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Préparations aux grandes écoles</a:t>
            </a:r>
            <a:b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CPGE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Calibri" panose="020F0502020204030204" pitchFamily="34" charset="0"/>
              </a:rPr>
              <a:t>économique et commerciale, voie technologique (ECT)</a:t>
            </a: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9746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2685" y="543053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0" y="936590"/>
            <a:ext cx="4511228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série 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STI2D</a:t>
            </a: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4 spécialités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078181"/>
              </p:ext>
            </p:extLst>
          </p:nvPr>
        </p:nvGraphicFramePr>
        <p:xfrm>
          <a:off x="308811" y="3676352"/>
          <a:ext cx="8511661" cy="2921000"/>
        </p:xfrm>
        <a:graphic>
          <a:graphicData uri="http://schemas.openxmlformats.org/drawingml/2006/table">
            <a:tbl>
              <a:tblPr firstRow="1" bandRow="1"/>
              <a:tblGrid>
                <a:gridCol w="5487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Enseignement de spécialité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Horaires 1</a:t>
                      </a:r>
                      <a:r>
                        <a:rPr lang="fr-FR" sz="1800" baseline="30000" dirty="0" smtClean="0"/>
                        <a:t>re</a:t>
                      </a:r>
                      <a:r>
                        <a:rPr lang="fr-FR" sz="1800" dirty="0" smtClean="0"/>
                        <a:t> 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Horaires T</a:t>
                      </a:r>
                      <a:r>
                        <a:rPr lang="fr-FR" sz="1800" baseline="30000" dirty="0" smtClean="0"/>
                        <a:t>ale</a:t>
                      </a:r>
                      <a:r>
                        <a:rPr lang="fr-FR" sz="1800" dirty="0" smtClean="0"/>
                        <a:t> 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Innovation technologique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3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-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Ingénierie</a:t>
                      </a:r>
                      <a:r>
                        <a:rPr lang="fr-FR" sz="1800" baseline="0" dirty="0" smtClean="0"/>
                        <a:t> et développement durable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9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-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b="1" dirty="0" smtClean="0"/>
                        <a:t>Architecture</a:t>
                      </a:r>
                      <a:r>
                        <a:rPr lang="fr-FR" sz="1600" b="1" baseline="0" dirty="0" smtClean="0"/>
                        <a:t> et construction</a:t>
                      </a:r>
                      <a:r>
                        <a:rPr lang="fr-FR" sz="1600" b="1" dirty="0" smtClean="0"/>
                        <a:t>                                      ou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b="1" baseline="0" dirty="0" smtClean="0"/>
                        <a:t>Énergie et environnement                                         ou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b="1" baseline="0" dirty="0" smtClean="0"/>
                        <a:t>Innovation technologique et </a:t>
                      </a:r>
                      <a:r>
                        <a:rPr lang="fr-FR" sz="1600" b="1" baseline="0" dirty="0" err="1" smtClean="0"/>
                        <a:t>éco-conception</a:t>
                      </a:r>
                      <a:r>
                        <a:rPr lang="fr-FR" sz="1600" b="1" baseline="0" dirty="0" smtClean="0"/>
                        <a:t>         ou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fr-FR" sz="1600" b="1" baseline="0" dirty="0" smtClean="0"/>
                        <a:t>Systèmes d’information et numérique</a:t>
                      </a:r>
                      <a:endParaRPr lang="fr-FR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baseline="0" dirty="0" smtClean="0"/>
                        <a:t>12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dirty="0" smtClean="0"/>
                        <a:t>Physique-Chimie</a:t>
                      </a:r>
                      <a:r>
                        <a:rPr lang="fr-FR" sz="1800" baseline="0" dirty="0" smtClean="0"/>
                        <a:t> et Mathématiques</a:t>
                      </a:r>
                      <a:endParaRPr lang="fr-FR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6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800" dirty="0" smtClean="0"/>
                        <a:t>6 h</a:t>
                      </a:r>
                      <a:endParaRPr lang="fr-FR" sz="18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18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18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64795" y="1541691"/>
            <a:ext cx="86556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Pour celles et ceux qui s’intéressent à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l'industrie, à l’innovation technologique et à la transition énergétique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et qui souhaitent suivre une formation technologique polyvalente en vue d’une poursuite d’études.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 série STI2D permet d'acquérir des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compétences technologiques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transversales à tous les domaines industriels, ainsi que des compétences approfondies dans un champ de spécialité.</a:t>
            </a:r>
          </a:p>
        </p:txBody>
      </p:sp>
    </p:spTree>
    <p:extLst>
      <p:ext uri="{BB962C8B-B14F-4D97-AF65-F5344CB8AC3E}">
        <p14:creationId xmlns:p14="http://schemas.microsoft.com/office/powerpoint/2010/main" val="67956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196055"/>
            <a:ext cx="8991574" cy="17358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defTabSz="91313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313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313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313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313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313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313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313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313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5000"/>
              </a:lnSpc>
              <a:buClr>
                <a:srgbClr val="000000"/>
              </a:buClr>
              <a:buSzPct val="45000"/>
              <a:buNone/>
              <a:defRPr/>
            </a:pPr>
            <a:r>
              <a:rPr lang="fr-FR" sz="2800" b="1" i="0" dirty="0">
                <a:solidFill>
                  <a:srgbClr val="0051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(En-têtes)"/>
              </a:rPr>
              <a:t>Après la </a:t>
            </a:r>
            <a:r>
              <a:rPr lang="fr-FR" sz="2800" b="1" i="0" dirty="0" smtClean="0">
                <a:solidFill>
                  <a:srgbClr val="0051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(En-têtes)"/>
              </a:rPr>
              <a:t>seconde</a:t>
            </a:r>
          </a:p>
          <a:p>
            <a:pPr algn="ctr">
              <a:lnSpc>
                <a:spcPct val="95000"/>
              </a:lnSpc>
              <a:buClr>
                <a:srgbClr val="000000"/>
              </a:buClr>
              <a:buSzPct val="45000"/>
              <a:buNone/>
              <a:defRPr/>
            </a:pPr>
            <a:r>
              <a:rPr lang="fr-FR" sz="2800" b="1" i="0" dirty="0" smtClean="0">
                <a:solidFill>
                  <a:srgbClr val="0051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(En-têtes)"/>
              </a:rPr>
              <a:t>Choisir son baccalauréat</a:t>
            </a:r>
            <a:r>
              <a:rPr lang="fr-FR" sz="2400" b="1" i="0" dirty="0" smtClean="0">
                <a:solidFill>
                  <a:srgbClr val="0051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(En-têtes)"/>
              </a:rPr>
              <a:t>:</a:t>
            </a:r>
            <a:endParaRPr lang="fr-FR" sz="2400" b="1" i="0" dirty="0">
              <a:solidFill>
                <a:srgbClr val="00519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(En-têtes)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 dirty="0" smtClean="0">
                <a:solidFill>
                  <a:srgbClr val="C00000"/>
                </a:solidFill>
              </a:rPr>
              <a:t>Faire </a:t>
            </a:r>
            <a:r>
              <a:rPr lang="fr-FR" altLang="fr-FR" sz="2400" b="1" dirty="0">
                <a:solidFill>
                  <a:srgbClr val="C00000"/>
                </a:solidFill>
              </a:rPr>
              <a:t>le bon choix d’orientation suppose que l’on ait vraiment réfléchi sur soi et que l’on se soit bien informé…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 rot="-5400000">
            <a:off x="1568994" y="4419649"/>
            <a:ext cx="863600" cy="287338"/>
          </a:xfrm>
          <a:prstGeom prst="leftArrow">
            <a:avLst>
              <a:gd name="adj1" fmla="val 50000"/>
              <a:gd name="adj2" fmla="val 75138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1913919">
            <a:off x="776038" y="3079006"/>
            <a:ext cx="863600" cy="287337"/>
          </a:xfrm>
          <a:prstGeom prst="leftArrow">
            <a:avLst>
              <a:gd name="adj1" fmla="val 50000"/>
              <a:gd name="adj2" fmla="val 75138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 rot="9119931">
            <a:off x="2438150" y="3071068"/>
            <a:ext cx="863600" cy="287338"/>
          </a:xfrm>
          <a:prstGeom prst="leftArrow">
            <a:avLst>
              <a:gd name="adj1" fmla="val 50000"/>
              <a:gd name="adj2" fmla="val 75138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 rot="9037089">
            <a:off x="6932363" y="3628174"/>
            <a:ext cx="863600" cy="288925"/>
          </a:xfrm>
          <a:prstGeom prst="leftArrow">
            <a:avLst>
              <a:gd name="adj1" fmla="val 50000"/>
              <a:gd name="adj2" fmla="val 74725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1752332">
            <a:off x="5382963" y="3628174"/>
            <a:ext cx="863600" cy="285750"/>
          </a:xfrm>
          <a:prstGeom prst="leftArrow">
            <a:avLst>
              <a:gd name="adj1" fmla="val 50000"/>
              <a:gd name="adj2" fmla="val 75556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-5400000">
            <a:off x="6174332" y="4897380"/>
            <a:ext cx="863600" cy="287337"/>
          </a:xfrm>
          <a:prstGeom prst="leftArrow">
            <a:avLst>
              <a:gd name="adj1" fmla="val 50000"/>
              <a:gd name="adj2" fmla="val 75138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74388" y="4933206"/>
            <a:ext cx="343217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FR" b="1" dirty="0" smtClean="0">
                <a:solidFill>
                  <a:srgbClr val="40404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Ses qualités</a:t>
            </a:r>
            <a:r>
              <a:rPr lang="fr-F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fr-F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fr-FR" sz="1400" dirty="0" smtClean="0">
                <a:solidFill>
                  <a:srgbClr val="40404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(en cours et en dehors</a:t>
            </a:r>
            <a:br>
              <a:rPr lang="fr-FR" sz="1400" dirty="0" smtClean="0">
                <a:solidFill>
                  <a:srgbClr val="404040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fr-FR" sz="1400" dirty="0" smtClean="0">
                <a:solidFill>
                  <a:srgbClr val="40404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du contexte scolaire)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144463" y="2132856"/>
            <a:ext cx="2189162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1800" b="1">
                <a:solidFill>
                  <a:srgbClr val="404040"/>
                </a:solidFill>
              </a:rPr>
              <a:t>Ses compétences</a:t>
            </a:r>
            <a:r>
              <a:rPr lang="fr-FR" altLang="fr-FR" sz="1800">
                <a:solidFill>
                  <a:srgbClr val="404040"/>
                </a:solidFill>
              </a:rPr>
              <a:t>  </a:t>
            </a:r>
            <a:r>
              <a:rPr lang="fr-FR" altLang="fr-FR" sz="1800" b="1">
                <a:solidFill>
                  <a:srgbClr val="404040"/>
                </a:solidFill>
              </a:rPr>
              <a:t/>
            </a:r>
            <a:br>
              <a:rPr lang="fr-FR" altLang="fr-FR" sz="1800" b="1">
                <a:solidFill>
                  <a:srgbClr val="404040"/>
                </a:solidFill>
              </a:rPr>
            </a:br>
            <a:r>
              <a:rPr lang="fr-FR" altLang="fr-FR" sz="1400">
                <a:solidFill>
                  <a:srgbClr val="404040"/>
                </a:solidFill>
              </a:rPr>
              <a:t>(scolaires et</a:t>
            </a:r>
            <a:br>
              <a:rPr lang="fr-FR" altLang="fr-FR" sz="1400">
                <a:solidFill>
                  <a:srgbClr val="404040"/>
                </a:solidFill>
              </a:rPr>
            </a:br>
            <a:r>
              <a:rPr lang="fr-FR" altLang="fr-FR" sz="1400">
                <a:solidFill>
                  <a:srgbClr val="404040"/>
                </a:solidFill>
              </a:rPr>
              <a:t> extra-scolaires)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6494436" y="2234574"/>
            <a:ext cx="249713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1800" b="1" dirty="0" smtClean="0">
                <a:solidFill>
                  <a:srgbClr val="404040"/>
                </a:solidFill>
              </a:rPr>
              <a:t>Exigences et prérequis pour la poursuite dans l’enseignement supérieur</a:t>
            </a:r>
            <a:endParaRPr lang="fr-FR" altLang="fr-FR" sz="1800" b="1" dirty="0">
              <a:solidFill>
                <a:srgbClr val="404040"/>
              </a:solidFill>
            </a:endParaRP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4365375" y="2339231"/>
            <a:ext cx="0" cy="3311525"/>
          </a:xfrm>
          <a:prstGeom prst="line">
            <a:avLst/>
          </a:prstGeom>
          <a:noFill/>
          <a:ln w="12700">
            <a:solidFill>
              <a:srgbClr val="333333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4406204" y="2210767"/>
            <a:ext cx="20637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1800" b="1" dirty="0">
                <a:solidFill>
                  <a:srgbClr val="404040"/>
                </a:solidFill>
              </a:rPr>
              <a:t>Nature et contenu des différentes disciplines de spécialité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4622228" y="5487731"/>
            <a:ext cx="398462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FR" b="1" dirty="0" smtClean="0">
                <a:solidFill>
                  <a:srgbClr val="40404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Exigences </a:t>
            </a:r>
            <a:br>
              <a:rPr lang="fr-FR" b="1" dirty="0" smtClean="0">
                <a:solidFill>
                  <a:srgbClr val="404040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fr-FR" b="1" dirty="0" smtClean="0">
                <a:solidFill>
                  <a:srgbClr val="40404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en termes d’intérêts, </a:t>
            </a:r>
            <a:br>
              <a:rPr lang="fr-FR" b="1" dirty="0" smtClean="0">
                <a:solidFill>
                  <a:srgbClr val="404040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fr-FR" b="1" dirty="0" smtClean="0">
                <a:solidFill>
                  <a:srgbClr val="40404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d’aptitudes et de qualités personnelles</a:t>
            </a:r>
          </a:p>
        </p:txBody>
      </p:sp>
      <p:sp>
        <p:nvSpPr>
          <p:cNvPr id="21" name="Oval 3"/>
          <p:cNvSpPr>
            <a:spLocks noChangeArrowheads="1"/>
          </p:cNvSpPr>
          <p:nvPr/>
        </p:nvSpPr>
        <p:spPr bwMode="auto">
          <a:xfrm>
            <a:off x="1208384" y="2906959"/>
            <a:ext cx="1584325" cy="151288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990000"/>
              </a:solidFill>
              <a:cs typeface="Arial" panose="020B0604020202020204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207838" y="3348881"/>
            <a:ext cx="15843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1800" b="1">
                <a:solidFill>
                  <a:schemeClr val="bg1"/>
                </a:solidFill>
              </a:rPr>
              <a:t>Réflexion </a:t>
            </a:r>
            <a:br>
              <a:rPr lang="fr-FR" altLang="fr-FR" sz="1800" b="1">
                <a:solidFill>
                  <a:schemeClr val="bg1"/>
                </a:solidFill>
              </a:rPr>
            </a:br>
            <a:r>
              <a:rPr lang="fr-FR" altLang="fr-FR" sz="1800" b="1">
                <a:solidFill>
                  <a:schemeClr val="bg1"/>
                </a:solidFill>
              </a:rPr>
              <a:t>sur soi</a:t>
            </a:r>
          </a:p>
        </p:txBody>
      </p:sp>
      <p:sp>
        <p:nvSpPr>
          <p:cNvPr id="23" name="Oval 5"/>
          <p:cNvSpPr>
            <a:spLocks noChangeArrowheads="1"/>
          </p:cNvSpPr>
          <p:nvPr/>
        </p:nvSpPr>
        <p:spPr bwMode="auto">
          <a:xfrm>
            <a:off x="5815203" y="3457031"/>
            <a:ext cx="1560050" cy="151288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99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5832225" y="4044099"/>
            <a:ext cx="15494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1600" b="1">
                <a:solidFill>
                  <a:schemeClr val="bg1"/>
                </a:solidFill>
              </a:rPr>
              <a:t>Information</a:t>
            </a: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-224088" y="2132856"/>
            <a:ext cx="2214563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1800" b="1">
                <a:solidFill>
                  <a:srgbClr val="404040"/>
                </a:solidFill>
              </a:rPr>
              <a:t>Ses intérêts</a:t>
            </a:r>
            <a:br>
              <a:rPr lang="fr-FR" altLang="fr-FR" sz="1800" b="1">
                <a:solidFill>
                  <a:srgbClr val="404040"/>
                </a:solidFill>
              </a:rPr>
            </a:br>
            <a:r>
              <a:rPr lang="fr-FR" altLang="fr-FR" sz="1400">
                <a:solidFill>
                  <a:srgbClr val="404040"/>
                </a:solidFill>
              </a:rPr>
              <a:t>(scolaires et </a:t>
            </a:r>
            <a:br>
              <a:rPr lang="fr-FR" altLang="fr-FR" sz="1400">
                <a:solidFill>
                  <a:srgbClr val="404040"/>
                </a:solidFill>
              </a:rPr>
            </a:br>
            <a:r>
              <a:rPr lang="fr-FR" altLang="fr-FR" sz="1400">
                <a:solidFill>
                  <a:srgbClr val="404040"/>
                </a:solidFill>
              </a:rPr>
              <a:t>extra-scolaires)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9746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2685" y="543053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52120" y="936590"/>
            <a:ext cx="3431108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série STI2D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65589" y="1196752"/>
            <a:ext cx="888930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Poursuites d’études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Formations </a:t>
            </a:r>
            <a: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technologiques </a:t>
            </a: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courtes (bac +2) 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</a:rPr>
              <a:t>Brevets de technicien supérieur (BTS) et Diplômes Universitaires de Technologie (</a:t>
            </a:r>
            <a:r>
              <a:rPr lang="fr-FR" altLang="fr-FR" sz="1600" b="1" i="0" kern="0" dirty="0">
                <a:solidFill>
                  <a:srgbClr val="4BACC6">
                    <a:lumMod val="50000"/>
                  </a:srgbClr>
                </a:solidFill>
              </a:rPr>
              <a:t>B</a:t>
            </a: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</a:rPr>
              <a:t>UT)</a:t>
            </a:r>
            <a: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fr-FR" alt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Aéronautique, informatique, électrotechnique, conception des produits industriels, génie industriel et maintenance, mesures physiques 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Poursuite d’études possible en école d’ingénieurs, notamment via une classe prépa ATS en 1 an.</a:t>
            </a: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79512" y="3212976"/>
            <a:ext cx="460533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fr-FR" sz="16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Formations universitaires </a:t>
            </a:r>
            <a:r>
              <a:rPr lang="fr-FR" sz="1600" b="1" dirty="0" smtClean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générales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/>
            </a:r>
            <a:br>
              <a:rPr lang="fr-FR" sz="16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</a:br>
            <a:r>
              <a:rPr lang="fr-FR" sz="16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(1</a:t>
            </a:r>
            <a:r>
              <a:rPr lang="fr-FR" sz="1600" baseline="300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ère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 année licence) </a:t>
            </a:r>
            <a:r>
              <a:rPr lang="fr-FR" sz="1400" dirty="0">
                <a:solidFill>
                  <a:srgbClr val="4F81BD">
                    <a:lumMod val="75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sciences et technologies pour l’Ingénieur (électronique, automatique, mécanique...) ou génie des procédés (matériaux</a:t>
            </a:r>
            <a:r>
              <a:rPr lang="fr-FR" sz="1400" dirty="0" smtClean="0">
                <a:solidFill>
                  <a:srgbClr val="4F81BD">
                    <a:lumMod val="75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)</a:t>
            </a:r>
            <a:endParaRPr lang="fr-FR" sz="1400" dirty="0">
              <a:solidFill>
                <a:srgbClr val="4F81BD">
                  <a:lumMod val="75000"/>
                </a:srgbClr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812360" y="6271428"/>
            <a:ext cx="12241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: RERS 2017</a:t>
            </a:r>
          </a:p>
        </p:txBody>
      </p:sp>
      <p:graphicFrame>
        <p:nvGraphicFramePr>
          <p:cNvPr id="14" name="Graphique 13"/>
          <p:cNvGraphicFramePr/>
          <p:nvPr/>
        </p:nvGraphicFramePr>
        <p:xfrm>
          <a:off x="4610241" y="3142134"/>
          <a:ext cx="4686300" cy="3887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79512" y="4221088"/>
            <a:ext cx="460533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Ecoles </a:t>
            </a: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d’Ingénieur post-bac en 5 </a:t>
            </a: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ans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/>
            </a:r>
            <a:b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</a:b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B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UT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(universités de technologie), ENI (écoles nationales d’ingénieurs), INSA (instituts des sciences appliquées), ESITC (écoles supérieures d’ingénieurs des travaux de la construction), etc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.</a:t>
            </a: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79512" y="5462282"/>
            <a:ext cx="4605337" cy="703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Préparations </a:t>
            </a: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aux grandes </a:t>
            </a: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écoles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CPGE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TSI</a:t>
            </a:r>
            <a:endParaRPr kumimoji="0" lang="fr-FR" altLang="fr-FR" sz="1700" b="0" i="0" u="none" strike="noStrike" kern="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9746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2685" y="543053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52120" y="936590"/>
            <a:ext cx="3431108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série STD2A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08811" y="3967688"/>
          <a:ext cx="8511661" cy="2773680"/>
        </p:xfrm>
        <a:graphic>
          <a:graphicData uri="http://schemas.openxmlformats.org/drawingml/2006/table">
            <a:tbl>
              <a:tblPr firstRow="1" bandRow="1"/>
              <a:tblGrid>
                <a:gridCol w="5487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Enseignement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Horaires 1</a:t>
                      </a:r>
                      <a:r>
                        <a:rPr lang="fr-FR" sz="2000" baseline="30000" dirty="0" smtClean="0"/>
                        <a:t>re</a:t>
                      </a:r>
                      <a:r>
                        <a:rPr lang="fr-FR" sz="2000" dirty="0" smtClean="0"/>
                        <a:t> 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Horaires T</a:t>
                      </a:r>
                      <a:r>
                        <a:rPr lang="fr-FR" sz="2000" baseline="30000" dirty="0" smtClean="0"/>
                        <a:t>ale</a:t>
                      </a:r>
                      <a:r>
                        <a:rPr lang="fr-FR" sz="2000" dirty="0" smtClean="0"/>
                        <a:t> 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Physique-Chimie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2 h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Outils et langages numériques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2 h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2000" dirty="0" smtClean="0"/>
                        <a:t>Design</a:t>
                      </a:r>
                      <a:r>
                        <a:rPr lang="fr-FR" sz="2000" baseline="0" dirty="0" smtClean="0"/>
                        <a:t> et métiers d’arts</a:t>
                      </a:r>
                      <a:endParaRPr lang="fr-FR" sz="2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14</a:t>
                      </a:r>
                      <a:r>
                        <a:rPr lang="fr-FR" sz="2000" baseline="0" dirty="0" smtClean="0"/>
                        <a:t> h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baseline="0" dirty="0" smtClean="0"/>
                        <a:t>-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Analyse et</a:t>
                      </a:r>
                      <a:r>
                        <a:rPr lang="fr-FR" sz="2000" baseline="0" dirty="0" smtClean="0"/>
                        <a:t> méthodes en design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9 h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Conception et création en design</a:t>
                      </a:r>
                      <a:r>
                        <a:rPr lang="fr-FR" sz="2000" baseline="0" dirty="0" smtClean="0"/>
                        <a:t> et métiers d’art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9 h</a:t>
                      </a:r>
                      <a:endParaRPr lang="fr-FR" sz="2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18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18 h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64794" y="1340768"/>
            <a:ext cx="877441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Cette série intéressera celles et ceux qui sont attirés par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les applications de l'art (graphisme, mode, design...) et par la conception et la réalisation d'objets 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(vêtements, meubles, ustensiles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...) ou d'espaces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 enseignements technologiques qui s’appuient sur des démarches expérimentales. Celles-ci permettent d’appréhender les univers complexes du design et des métiers d’art.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Poursuites d’études : 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DNMADE (Design d’espace, de produit ou de mode, communication et expression visuelle…), CPGE AA ENS Cachan Design, Licence d’art, écoles d’art,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97468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2685" y="543053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voie technologique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066272"/>
            <a:ext cx="8964488" cy="40011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série STAV: Sciences et </a:t>
            </a:r>
            <a:r>
              <a:rPr kumimoji="0" lang="fr-FR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technol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.</a:t>
            </a:r>
            <a:r>
              <a:rPr kumimoji="0" lang="fr-FR" sz="20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de l’agronomie et du vivant 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628800"/>
            <a:ext cx="8583669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En Lycée agricole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cette série intéressera celles et ceux qui sont </a:t>
            </a:r>
            <a:r>
              <a:rPr lang="fr-FR" i="0" kern="0" noProof="0" dirty="0" smtClean="0">
                <a:solidFill>
                  <a:prstClr val="black"/>
                </a:solidFill>
              </a:rPr>
              <a:t>attir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és par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l’agriculture, mais aussi par l’environnement: aménagement des espaces, la protection des milieux naturels , et l’agroalimentaire </a:t>
            </a:r>
            <a:r>
              <a:rPr kumimoji="0" lang="fr-FR" sz="18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(transformation, dimension sanitaire</a:t>
            </a:r>
            <a:r>
              <a:rPr kumimoji="0" lang="fr-FR" sz="18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de l’alimentation)</a:t>
            </a:r>
            <a:r>
              <a:rPr kumimoji="0" lang="fr-FR" sz="18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fr-FR" b="1" i="0" kern="0" dirty="0" smtClean="0">
                <a:solidFill>
                  <a:prstClr val="black"/>
                </a:solidFill>
              </a:rPr>
              <a:t>Biologie, écologie</a:t>
            </a:r>
            <a:r>
              <a:rPr lang="fr-FR" i="0" kern="0" dirty="0" smtClean="0">
                <a:solidFill>
                  <a:prstClr val="black"/>
                </a:solidFill>
              </a:rPr>
              <a:t>, et enseignements de spécialités  ‘</a:t>
            </a:r>
            <a:r>
              <a:rPr lang="fr-FR" b="1" i="0" kern="0" dirty="0" smtClean="0">
                <a:solidFill>
                  <a:prstClr val="black"/>
                </a:solidFill>
              </a:rPr>
              <a:t>territoires et technologies</a:t>
            </a:r>
            <a:r>
              <a:rPr lang="fr-FR" i="0" kern="0" dirty="0" smtClean="0">
                <a:solidFill>
                  <a:prstClr val="black"/>
                </a:solidFill>
              </a:rPr>
              <a:t>’ déclinés en 5 domaines (aménagement, production, agroéquipement, services, transformation)ou ‘gestion des ressources et alimentation’ 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Stages i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ndividuels et collectifs obligatoires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Poursuites d’études : </a:t>
            </a:r>
            <a:r>
              <a:rPr lang="fr-FR" i="0" kern="0" dirty="0" smtClean="0">
                <a:solidFill>
                  <a:srgbClr val="00B050"/>
                </a:solidFill>
              </a:rPr>
              <a:t>principalement BTSA et BTS ou BUT du secteur mais aussi écoles d’ingénieurs en agriculture ou agronomie classe prépa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kumimoji="0" lang="fr-FR" sz="1800" i="0" u="none" strike="noStrike" kern="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u="sng" kern="0" dirty="0" smtClean="0">
                <a:solidFill>
                  <a:srgbClr val="4F81BD">
                    <a:lumMod val="75000"/>
                  </a:srgbClr>
                </a:solidFill>
              </a:rPr>
              <a:t>Autres séries spécifiques hors département</a:t>
            </a:r>
            <a:r>
              <a:rPr lang="fr-FR" i="0" kern="0" dirty="0" smtClean="0">
                <a:solidFill>
                  <a:srgbClr val="4F81BD">
                    <a:lumMod val="75000"/>
                  </a:srgbClr>
                </a:solidFill>
              </a:rPr>
              <a:t>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STHR: Sciences et technologies de l’hôtellerie et de la restauration</a:t>
            </a:r>
            <a:r>
              <a:rPr kumimoji="0" lang="fr-FR" sz="1800" b="1" i="0" u="sng" strike="noStrike" kern="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: </a:t>
            </a:r>
            <a:r>
              <a:rPr kumimoji="0" lang="fr-FR" sz="1800" i="0" u="none" strike="noStrike" kern="0" cap="none" spc="0" normalizeH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économie et </a:t>
            </a:r>
            <a:r>
              <a:rPr kumimoji="0" lang="fr-FR" sz="1800" b="1" i="0" u="none" strike="noStrike" kern="0" cap="none" spc="0" normalizeH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gestion hôtelière, restauration et services </a:t>
            </a:r>
            <a:r>
              <a:rPr kumimoji="0" lang="fr-FR" sz="1800" i="0" u="none" strike="noStrike" kern="0" cap="none" spc="0" normalizeH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(sciences et technologies culinaires et des services) pour poursuites possibles en BTS et BUT du secteur, formations spécialisées..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1" i="0" u="sng" strike="noStrike" kern="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TMD: Techniques de la musique et de la danse</a:t>
            </a:r>
            <a:r>
              <a:rPr kumimoji="0" lang="fr-FR" sz="1800" b="1" i="0" u="none" strike="noStrike" kern="0" cap="none" spc="0" normalizeH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: Lycée et conservatoire </a:t>
            </a:r>
            <a:r>
              <a:rPr kumimoji="0" lang="fr-FR" sz="1800" i="0" u="none" strike="noStrike" kern="0" cap="none" spc="0" normalizeH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pour élèves musiciens, danseurs ou comédiens (accès aux formations sup dans le domaine)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lang="fr-FR" i="0" kern="0" baseline="0" dirty="0">
              <a:solidFill>
                <a:srgbClr val="4F81BD">
                  <a:lumMod val="75000"/>
                </a:srgbClr>
              </a:solidFill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kumimoji="0" lang="fr-FR" sz="1800" i="0" u="none" strike="noStrike" kern="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lang="fr-FR" b="1" i="0" kern="0" dirty="0">
              <a:solidFill>
                <a:srgbClr val="4F81BD">
                  <a:lumMod val="75000"/>
                </a:srgbClr>
              </a:solidFill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kumimoji="0" lang="fr-FR" sz="1800" b="1" i="0" u="none" strike="noStrike" kern="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lang="fr-FR" b="1" i="0" kern="0" dirty="0">
              <a:solidFill>
                <a:srgbClr val="4F81BD">
                  <a:lumMod val="75000"/>
                </a:srgbClr>
              </a:solidFill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endParaRPr kumimoji="0" lang="fr-FR" sz="1800" b="1" i="0" u="none" strike="noStrike" kern="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8084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31"/>
          <p:cNvSpPr>
            <a:spLocks noChangeArrowheads="1"/>
          </p:cNvSpPr>
          <p:nvPr/>
        </p:nvSpPr>
        <p:spPr bwMode="auto">
          <a:xfrm>
            <a:off x="8106516" y="5984287"/>
            <a:ext cx="248351" cy="45402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951534" y="4246537"/>
            <a:ext cx="576263" cy="346693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341938" y="4246537"/>
            <a:ext cx="576263" cy="343101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51536" y="5074117"/>
            <a:ext cx="576263" cy="391915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341937" y="5065885"/>
            <a:ext cx="576263" cy="391915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97"/>
          <p:cNvGrpSpPr/>
          <p:nvPr/>
        </p:nvGrpSpPr>
        <p:grpSpPr bwMode="auto">
          <a:xfrm>
            <a:off x="2469257" y="1589042"/>
            <a:ext cx="2390775" cy="246063"/>
            <a:chOff x="1419" y="1117"/>
            <a:chExt cx="1506" cy="155"/>
          </a:xfrm>
        </p:grpSpPr>
        <p:sp>
          <p:nvSpPr>
            <p:cNvPr id="13" name="Ellipse 5"/>
            <p:cNvSpPr/>
            <p:nvPr/>
          </p:nvSpPr>
          <p:spPr bwMode="auto">
            <a:xfrm>
              <a:off x="1419" y="1149"/>
              <a:ext cx="261" cy="11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</a:t>
              </a:r>
            </a:p>
          </p:txBody>
        </p:sp>
        <p:sp>
          <p:nvSpPr>
            <p:cNvPr id="14" name="Text Box 210"/>
            <p:cNvSpPr txBox="1">
              <a:spLocks noChangeArrowheads="1"/>
            </p:cNvSpPr>
            <p:nvPr/>
          </p:nvSpPr>
          <p:spPr bwMode="auto">
            <a:xfrm>
              <a:off x="1701" y="1117"/>
              <a:ext cx="1224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altLang="fr-FR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Admission avec sélection</a:t>
              </a:r>
            </a:p>
          </p:txBody>
        </p:sp>
      </p:grpSp>
      <p:grpSp>
        <p:nvGrpSpPr>
          <p:cNvPr id="15" name="Groupe 14"/>
          <p:cNvGrpSpPr/>
          <p:nvPr/>
        </p:nvGrpSpPr>
        <p:grpSpPr bwMode="auto">
          <a:xfrm>
            <a:off x="623888" y="1255713"/>
            <a:ext cx="1198564" cy="5294310"/>
            <a:chOff x="623888" y="1255713"/>
            <a:chExt cx="1198564" cy="5294629"/>
          </a:xfrm>
        </p:grpSpPr>
        <p:grpSp>
          <p:nvGrpSpPr>
            <p:cNvPr id="16" name="Group 106"/>
            <p:cNvGrpSpPr/>
            <p:nvPr/>
          </p:nvGrpSpPr>
          <p:grpSpPr bwMode="auto">
            <a:xfrm>
              <a:off x="623888" y="1255713"/>
              <a:ext cx="1198564" cy="5191125"/>
              <a:chOff x="344" y="791"/>
              <a:chExt cx="755" cy="327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44" y="3796"/>
                <a:ext cx="718" cy="265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fr-FR" sz="1400" b="1" i="0" kern="0" noProof="0" dirty="0" smtClean="0">
                    <a:solidFill>
                      <a:prstClr val="white"/>
                    </a:solidFill>
                    <a:latin typeface="Calibri" panose="020F0502020204030204"/>
                    <a:cs typeface="+mn-cs"/>
                  </a:rPr>
                  <a:t>PA</a:t>
                </a:r>
                <a:r>
                  <a: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SS/LAS</a:t>
                </a: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66" y="3493"/>
                <a:ext cx="718" cy="281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48" y="3195"/>
                <a:ext cx="718" cy="274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44" y="1438"/>
                <a:ext cx="509" cy="293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344" y="2609"/>
                <a:ext cx="722" cy="293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44" y="2331"/>
                <a:ext cx="586" cy="278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44" y="2023"/>
                <a:ext cx="509" cy="273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44" y="1731"/>
                <a:ext cx="509" cy="293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44" y="791"/>
                <a:ext cx="390" cy="361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44" y="1145"/>
                <a:ext cx="390" cy="293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44" y="2901"/>
                <a:ext cx="722" cy="293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740" y="2532"/>
                <a:ext cx="328" cy="143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Sage-femme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24" y="2263"/>
                <a:ext cx="458" cy="136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Dentiste Pharmacien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13" y="1370"/>
                <a:ext cx="586" cy="136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Médecin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Généraliste</a:t>
                </a:r>
                <a:endPara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76" y="791"/>
                <a:ext cx="586" cy="136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Médecin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spécialiste</a:t>
                </a:r>
              </a:p>
            </p:txBody>
          </p:sp>
        </p:grpSp>
        <p:sp>
          <p:nvSpPr>
            <p:cNvPr id="17" name="Égal 16"/>
            <p:cNvSpPr/>
            <p:nvPr/>
          </p:nvSpPr>
          <p:spPr>
            <a:xfrm rot="16200000">
              <a:off x="1112834" y="6320150"/>
              <a:ext cx="150820" cy="309563"/>
            </a:xfrm>
            <a:prstGeom prst="mathEqual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4" name="Groupe 33"/>
          <p:cNvGrpSpPr/>
          <p:nvPr/>
        </p:nvGrpSpPr>
        <p:grpSpPr bwMode="auto">
          <a:xfrm>
            <a:off x="1831033" y="2747873"/>
            <a:ext cx="1084784" cy="3853746"/>
            <a:chOff x="1633930" y="2700553"/>
            <a:chExt cx="1084784" cy="3854060"/>
          </a:xfrm>
        </p:grpSpPr>
        <p:grpSp>
          <p:nvGrpSpPr>
            <p:cNvPr id="35" name="Groupe 22"/>
            <p:cNvGrpSpPr/>
            <p:nvPr/>
          </p:nvGrpSpPr>
          <p:grpSpPr bwMode="auto">
            <a:xfrm>
              <a:off x="1633930" y="2700553"/>
              <a:ext cx="1084784" cy="3699065"/>
              <a:chOff x="1633614" y="2700171"/>
              <a:chExt cx="1084783" cy="3699433"/>
            </a:xfrm>
          </p:grpSpPr>
          <p:sp>
            <p:nvSpPr>
              <p:cNvPr id="37" name="Rectangle 36"/>
              <p:cNvSpPr/>
              <p:nvPr/>
            </p:nvSpPr>
            <p:spPr bwMode="auto">
              <a:xfrm>
                <a:off x="1826698" y="5934583"/>
                <a:ext cx="891699" cy="465021"/>
              </a:xfrm>
              <a:prstGeom prst="rect">
                <a:avLst/>
              </a:prstGeom>
              <a:gradFill rotWithShape="1"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 1</a:t>
                </a:r>
              </a:p>
            </p:txBody>
          </p:sp>
          <p:sp>
            <p:nvSpPr>
              <p:cNvPr id="38" name="Rectangle 37"/>
              <p:cNvSpPr/>
              <p:nvPr/>
            </p:nvSpPr>
            <p:spPr bwMode="auto">
              <a:xfrm>
                <a:off x="1826698" y="5469362"/>
                <a:ext cx="891699" cy="466808"/>
              </a:xfrm>
              <a:prstGeom prst="rect">
                <a:avLst/>
              </a:prstGeom>
              <a:gradFill rotWithShape="1"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 2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1826696" y="5020018"/>
                <a:ext cx="747685" cy="450138"/>
              </a:xfrm>
              <a:prstGeom prst="rect">
                <a:avLst/>
              </a:prstGeom>
              <a:gradFill rotWithShape="1"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 3 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1826699" y="4070521"/>
                <a:ext cx="623733" cy="461846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 2</a:t>
                </a: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1826698" y="4534155"/>
                <a:ext cx="623733" cy="420764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 1</a:t>
                </a: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1642895" y="5020018"/>
                <a:ext cx="183803" cy="1379586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Licence</a:t>
                </a: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1826698" y="3627528"/>
                <a:ext cx="492071" cy="399584"/>
              </a:xfrm>
              <a:prstGeom prst="rect">
                <a:avLst/>
              </a:prstGeom>
              <a:solidFill>
                <a:srgbClr val="9BBB59">
                  <a:lumMod val="5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 1</a:t>
                </a: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1826698" y="3155955"/>
                <a:ext cx="492071" cy="471573"/>
              </a:xfrm>
              <a:prstGeom prst="rect">
                <a:avLst/>
              </a:prstGeom>
              <a:solidFill>
                <a:srgbClr val="9BBB59">
                  <a:lumMod val="5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 2</a:t>
                </a: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1826696" y="2700171"/>
                <a:ext cx="492073" cy="455784"/>
              </a:xfrm>
              <a:prstGeom prst="rect">
                <a:avLst/>
              </a:prstGeom>
              <a:solidFill>
                <a:srgbClr val="9BBB59">
                  <a:lumMod val="5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 3</a:t>
                </a: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1633614" y="4070521"/>
                <a:ext cx="193082" cy="884398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9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Master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1638277" y="2703436"/>
                <a:ext cx="188419" cy="1323676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Doctorat</a:t>
                </a:r>
              </a:p>
            </p:txBody>
          </p:sp>
          <p:sp>
            <p:nvSpPr>
              <p:cNvPr id="48" name="Ellipse 5"/>
              <p:cNvSpPr/>
              <p:nvPr/>
            </p:nvSpPr>
            <p:spPr bwMode="auto">
              <a:xfrm>
                <a:off x="1950570" y="4906490"/>
                <a:ext cx="375991" cy="14766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9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</a:t>
                </a:r>
              </a:p>
            </p:txBody>
          </p:sp>
        </p:grpSp>
        <p:sp>
          <p:nvSpPr>
            <p:cNvPr id="36" name="Égal 35"/>
            <p:cNvSpPr/>
            <p:nvPr/>
          </p:nvSpPr>
          <p:spPr>
            <a:xfrm rot="16200000">
              <a:off x="2170462" y="6297429"/>
              <a:ext cx="204804" cy="309563"/>
            </a:xfrm>
            <a:prstGeom prst="mathEqual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3963988" y="6524625"/>
            <a:ext cx="2989262" cy="288925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LYCÉE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026275" y="6523038"/>
            <a:ext cx="1952625" cy="287337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ÉCOLES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351213" y="6524625"/>
            <a:ext cx="576262" cy="288925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IUT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2388" y="6524625"/>
            <a:ext cx="285750" cy="285750"/>
          </a:xfrm>
          <a:prstGeom prst="rect">
            <a:avLst/>
          </a:prstGeom>
          <a:solidFill>
            <a:sysClr val="windowText" lastClr="00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95275" y="6524625"/>
            <a:ext cx="328613" cy="285750"/>
          </a:xfrm>
          <a:prstGeom prst="rect">
            <a:avLst/>
          </a:prstGeom>
          <a:solidFill>
            <a:sysClr val="windowText" lastClr="00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95275" y="5972175"/>
            <a:ext cx="328613" cy="4730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95275" y="5519738"/>
            <a:ext cx="328613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95275" y="5054600"/>
            <a:ext cx="328613" cy="4651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2388" y="2281238"/>
            <a:ext cx="571500" cy="46513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95275" y="4140200"/>
            <a:ext cx="328613" cy="4651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95275" y="3675063"/>
            <a:ext cx="328613" cy="46513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95275" y="3209925"/>
            <a:ext cx="328613" cy="4651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5275" y="2746375"/>
            <a:ext cx="328613" cy="4651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2388" y="1255713"/>
            <a:ext cx="571500" cy="5715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2388" y="1816100"/>
            <a:ext cx="571500" cy="4651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95275" y="4602163"/>
            <a:ext cx="328613" cy="46513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88" y="5060950"/>
            <a:ext cx="242887" cy="1385888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388" y="4094163"/>
            <a:ext cx="242887" cy="974725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2388" y="2746375"/>
            <a:ext cx="242887" cy="1393825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</a:p>
        </p:txBody>
      </p:sp>
      <p:grpSp>
        <p:nvGrpSpPr>
          <p:cNvPr id="68" name="Group 124"/>
          <p:cNvGrpSpPr/>
          <p:nvPr/>
        </p:nvGrpSpPr>
        <p:grpSpPr bwMode="auto">
          <a:xfrm>
            <a:off x="3959225" y="5500694"/>
            <a:ext cx="576263" cy="1023938"/>
            <a:chOff x="2445" y="3465"/>
            <a:chExt cx="363" cy="645"/>
          </a:xfrm>
        </p:grpSpPr>
        <p:sp>
          <p:nvSpPr>
            <p:cNvPr id="69" name="Rectangle 68"/>
            <p:cNvSpPr/>
            <p:nvPr/>
          </p:nvSpPr>
          <p:spPr>
            <a:xfrm>
              <a:off x="2517" y="3768"/>
              <a:ext cx="291" cy="293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BTS</a:t>
              </a:r>
              <a:r>
                <a: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/A</a:t>
              </a:r>
              <a:endParaRPr kumimoji="0" lang="fr-FR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516" y="3465"/>
              <a:ext cx="292" cy="306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BTS</a:t>
              </a:r>
              <a:r>
                <a: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/A</a:t>
              </a:r>
              <a:endParaRPr kumimoji="0" lang="fr-FR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445" y="3465"/>
              <a:ext cx="72" cy="596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BTS</a:t>
              </a:r>
            </a:p>
          </p:txBody>
        </p:sp>
        <p:sp>
          <p:nvSpPr>
            <p:cNvPr id="72" name="Ellipse 5"/>
            <p:cNvSpPr/>
            <p:nvPr/>
          </p:nvSpPr>
          <p:spPr>
            <a:xfrm>
              <a:off x="2560" y="4016"/>
              <a:ext cx="202" cy="9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</p:grpSp>
      <p:grpSp>
        <p:nvGrpSpPr>
          <p:cNvPr id="73" name="Group 180"/>
          <p:cNvGrpSpPr/>
          <p:nvPr/>
        </p:nvGrpSpPr>
        <p:grpSpPr bwMode="auto">
          <a:xfrm>
            <a:off x="6539341" y="4964113"/>
            <a:ext cx="430542" cy="1566862"/>
            <a:chOff x="3982" y="3127"/>
            <a:chExt cx="414" cy="987"/>
          </a:xfrm>
        </p:grpSpPr>
        <p:sp>
          <p:nvSpPr>
            <p:cNvPr id="74" name="Rectangle 73"/>
            <p:cNvSpPr/>
            <p:nvPr/>
          </p:nvSpPr>
          <p:spPr>
            <a:xfrm>
              <a:off x="4016" y="3768"/>
              <a:ext cx="364" cy="288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016" y="3468"/>
              <a:ext cx="364" cy="301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016" y="3227"/>
              <a:ext cx="364" cy="242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016" y="3127"/>
              <a:ext cx="364" cy="99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DCG</a:t>
              </a:r>
            </a:p>
          </p:txBody>
        </p:sp>
        <p:sp>
          <p:nvSpPr>
            <p:cNvPr id="78" name="Ellipse 5"/>
            <p:cNvSpPr/>
            <p:nvPr/>
          </p:nvSpPr>
          <p:spPr>
            <a:xfrm>
              <a:off x="4073" y="4020"/>
              <a:ext cx="250" cy="9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  <p:sp>
          <p:nvSpPr>
            <p:cNvPr id="79" name="Text Box 163"/>
            <p:cNvSpPr txBox="1">
              <a:spLocks noChangeArrowheads="1"/>
            </p:cNvSpPr>
            <p:nvPr/>
          </p:nvSpPr>
          <p:spPr bwMode="auto">
            <a:xfrm rot="16200000">
              <a:off x="3828" y="3430"/>
              <a:ext cx="722" cy="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altLang="fr-FR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Comptabilité</a:t>
              </a:r>
              <a:br>
                <a:rPr kumimoji="0" lang="fr-FR" altLang="fr-FR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</a:br>
              <a:r>
                <a:rPr kumimoji="0" lang="fr-FR" altLang="fr-FR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Gestion</a:t>
              </a:r>
            </a:p>
          </p:txBody>
        </p:sp>
      </p:grpSp>
      <p:grpSp>
        <p:nvGrpSpPr>
          <p:cNvPr id="80" name="Group 179"/>
          <p:cNvGrpSpPr/>
          <p:nvPr/>
        </p:nvGrpSpPr>
        <p:grpSpPr bwMode="auto">
          <a:xfrm>
            <a:off x="6539367" y="2746375"/>
            <a:ext cx="461739" cy="2232025"/>
            <a:chOff x="3982" y="1730"/>
            <a:chExt cx="444" cy="1406"/>
          </a:xfrm>
        </p:grpSpPr>
        <p:sp>
          <p:nvSpPr>
            <p:cNvPr id="81" name="Rectangle 231"/>
            <p:cNvSpPr/>
            <p:nvPr/>
          </p:nvSpPr>
          <p:spPr>
            <a:xfrm>
              <a:off x="4016" y="2895"/>
              <a:ext cx="364" cy="194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Rectangle 232"/>
            <p:cNvSpPr/>
            <p:nvPr/>
          </p:nvSpPr>
          <p:spPr>
            <a:xfrm>
              <a:off x="4016" y="2695"/>
              <a:ext cx="364" cy="199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022" y="2315"/>
              <a:ext cx="364" cy="252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022" y="2026"/>
              <a:ext cx="364" cy="289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022" y="1845"/>
              <a:ext cx="364" cy="181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Rectangle 240"/>
            <p:cNvSpPr/>
            <p:nvPr/>
          </p:nvSpPr>
          <p:spPr>
            <a:xfrm>
              <a:off x="4016" y="2594"/>
              <a:ext cx="364" cy="113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800" b="1" i="0" u="none" strike="noStrike" kern="0" cap="none" spc="-7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DSCG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022" y="1730"/>
              <a:ext cx="364" cy="112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DEC</a:t>
              </a:r>
            </a:p>
          </p:txBody>
        </p:sp>
        <p:sp>
          <p:nvSpPr>
            <p:cNvPr id="88" name="Ellipse 5"/>
            <p:cNvSpPr/>
            <p:nvPr/>
          </p:nvSpPr>
          <p:spPr>
            <a:xfrm>
              <a:off x="4086" y="3042"/>
              <a:ext cx="224" cy="9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  <p:sp>
          <p:nvSpPr>
            <p:cNvPr id="89" name="Ellipse 5"/>
            <p:cNvSpPr/>
            <p:nvPr/>
          </p:nvSpPr>
          <p:spPr>
            <a:xfrm>
              <a:off x="4086" y="2520"/>
              <a:ext cx="237" cy="9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  <a:endPara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Text Box 164"/>
            <p:cNvSpPr txBox="1">
              <a:spLocks noChangeArrowheads="1"/>
            </p:cNvSpPr>
            <p:nvPr/>
          </p:nvSpPr>
          <p:spPr bwMode="auto">
            <a:xfrm rot="16200000">
              <a:off x="3864" y="1970"/>
              <a:ext cx="680" cy="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altLang="fr-F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Expertise comptable</a:t>
              </a:r>
            </a:p>
          </p:txBody>
        </p:sp>
      </p:grpSp>
      <p:grpSp>
        <p:nvGrpSpPr>
          <p:cNvPr id="91" name="Group 194"/>
          <p:cNvGrpSpPr/>
          <p:nvPr/>
        </p:nvGrpSpPr>
        <p:grpSpPr bwMode="auto">
          <a:xfrm>
            <a:off x="4721229" y="5500690"/>
            <a:ext cx="576263" cy="1023938"/>
            <a:chOff x="2925" y="3465"/>
            <a:chExt cx="363" cy="645"/>
          </a:xfrm>
        </p:grpSpPr>
        <p:sp>
          <p:nvSpPr>
            <p:cNvPr id="92" name="Rectangle 91"/>
            <p:cNvSpPr/>
            <p:nvPr/>
          </p:nvSpPr>
          <p:spPr>
            <a:xfrm>
              <a:off x="2925" y="3771"/>
              <a:ext cx="363" cy="290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Éco</a:t>
              </a:r>
              <a:endPara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925" y="3465"/>
              <a:ext cx="363" cy="306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Éco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Ellipse 5"/>
            <p:cNvSpPr/>
            <p:nvPr/>
          </p:nvSpPr>
          <p:spPr>
            <a:xfrm>
              <a:off x="2965" y="4016"/>
              <a:ext cx="202" cy="9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</p:grpSp>
      <p:grpSp>
        <p:nvGrpSpPr>
          <p:cNvPr id="95" name="Group 195"/>
          <p:cNvGrpSpPr/>
          <p:nvPr/>
        </p:nvGrpSpPr>
        <p:grpSpPr bwMode="auto">
          <a:xfrm>
            <a:off x="5339159" y="5500688"/>
            <a:ext cx="576263" cy="1028700"/>
            <a:chOff x="3239" y="3465"/>
            <a:chExt cx="363" cy="648"/>
          </a:xfrm>
        </p:grpSpPr>
        <p:sp>
          <p:nvSpPr>
            <p:cNvPr id="96" name="Rectangle 95"/>
            <p:cNvSpPr/>
            <p:nvPr/>
          </p:nvSpPr>
          <p:spPr>
            <a:xfrm>
              <a:off x="3239" y="3771"/>
              <a:ext cx="363" cy="290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36000" r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Lettres</a:t>
              </a:r>
              <a:endPara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239" y="3465"/>
              <a:ext cx="363" cy="305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36000" r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Lettres</a:t>
              </a:r>
              <a:endParaRPr kumimoji="0" lang="fr-FR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Ellipse 5"/>
            <p:cNvSpPr/>
            <p:nvPr/>
          </p:nvSpPr>
          <p:spPr>
            <a:xfrm>
              <a:off x="3311" y="4019"/>
              <a:ext cx="202" cy="9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  <a:endPara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9" name="Group 196"/>
          <p:cNvGrpSpPr/>
          <p:nvPr/>
        </p:nvGrpSpPr>
        <p:grpSpPr bwMode="auto">
          <a:xfrm>
            <a:off x="5952331" y="5505447"/>
            <a:ext cx="576263" cy="1025525"/>
            <a:chOff x="3693" y="3468"/>
            <a:chExt cx="363" cy="646"/>
          </a:xfrm>
        </p:grpSpPr>
        <p:sp>
          <p:nvSpPr>
            <p:cNvPr id="100" name="Rectangle 99"/>
            <p:cNvSpPr/>
            <p:nvPr/>
          </p:nvSpPr>
          <p:spPr>
            <a:xfrm>
              <a:off x="3693" y="3769"/>
              <a:ext cx="363" cy="292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36000" r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Sciences</a:t>
              </a:r>
              <a:endPara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693" y="3468"/>
              <a:ext cx="363" cy="300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36000" r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Sciences</a:t>
              </a:r>
              <a:endPara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Ellipse 5"/>
            <p:cNvSpPr/>
            <p:nvPr/>
          </p:nvSpPr>
          <p:spPr>
            <a:xfrm>
              <a:off x="3773" y="4020"/>
              <a:ext cx="202" cy="9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</p:grpSp>
      <p:grpSp>
        <p:nvGrpSpPr>
          <p:cNvPr id="103" name="Group 232"/>
          <p:cNvGrpSpPr/>
          <p:nvPr/>
        </p:nvGrpSpPr>
        <p:grpSpPr bwMode="auto">
          <a:xfrm>
            <a:off x="6979480" y="4117976"/>
            <a:ext cx="513324" cy="2413000"/>
            <a:chOff x="4339" y="2594"/>
            <a:chExt cx="420" cy="1520"/>
          </a:xfrm>
        </p:grpSpPr>
        <p:sp>
          <p:nvSpPr>
            <p:cNvPr id="104" name="Rectangle 231"/>
            <p:cNvSpPr>
              <a:spLocks noChangeArrowheads="1"/>
            </p:cNvSpPr>
            <p:nvPr/>
          </p:nvSpPr>
          <p:spPr bwMode="auto">
            <a:xfrm>
              <a:off x="4377" y="3770"/>
              <a:ext cx="351" cy="286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altLang="fr-FR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5" name="Rectangle 232"/>
            <p:cNvSpPr>
              <a:spLocks noChangeArrowheads="1"/>
            </p:cNvSpPr>
            <p:nvPr/>
          </p:nvSpPr>
          <p:spPr bwMode="auto">
            <a:xfrm>
              <a:off x="4377" y="3452"/>
              <a:ext cx="351" cy="324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alt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6" name="Rectangle 232"/>
            <p:cNvSpPr>
              <a:spLocks noChangeArrowheads="1"/>
            </p:cNvSpPr>
            <p:nvPr/>
          </p:nvSpPr>
          <p:spPr bwMode="auto">
            <a:xfrm>
              <a:off x="4377" y="3151"/>
              <a:ext cx="351" cy="301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alt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7" name="Rectangle 232"/>
            <p:cNvSpPr>
              <a:spLocks noChangeArrowheads="1"/>
            </p:cNvSpPr>
            <p:nvPr/>
          </p:nvSpPr>
          <p:spPr bwMode="auto">
            <a:xfrm>
              <a:off x="4377" y="2891"/>
              <a:ext cx="351" cy="26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alt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8" name="Rectangle 232"/>
            <p:cNvSpPr>
              <a:spLocks noChangeArrowheads="1"/>
            </p:cNvSpPr>
            <p:nvPr/>
          </p:nvSpPr>
          <p:spPr bwMode="auto">
            <a:xfrm>
              <a:off x="4377" y="2707"/>
              <a:ext cx="351" cy="184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alt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9" name="Rectangle 240"/>
            <p:cNvSpPr/>
            <p:nvPr/>
          </p:nvSpPr>
          <p:spPr>
            <a:xfrm>
              <a:off x="4377" y="2594"/>
              <a:ext cx="351" cy="113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Diplômes d’écoles</a:t>
              </a:r>
            </a:p>
          </p:txBody>
        </p:sp>
        <p:sp>
          <p:nvSpPr>
            <p:cNvPr id="110" name="Text Box 167"/>
            <p:cNvSpPr txBox="1">
              <a:spLocks noChangeArrowheads="1"/>
            </p:cNvSpPr>
            <p:nvPr/>
          </p:nvSpPr>
          <p:spPr bwMode="auto">
            <a:xfrm rot="16200000">
              <a:off x="3914" y="3189"/>
              <a:ext cx="1270" cy="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824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B83D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alt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Grandes </a:t>
              </a:r>
              <a:r>
                <a:rPr kumimoji="0" lang="fr-FR" altLang="fr-F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écoles</a:t>
              </a:r>
              <a:r>
                <a:rPr kumimoji="0" lang="fr-FR" altLang="fr-F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</a:t>
              </a:r>
              <a:r>
                <a:rPr kumimoji="0" lang="fr-FR" altLang="fr-F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post-bac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altLang="fr-FR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Ingénieurs, commerce, arts, IEP</a:t>
              </a:r>
              <a:endParaRPr kumimoji="0" lang="fr-FR" alt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11" name="Ellipse 5"/>
            <p:cNvSpPr/>
            <p:nvPr/>
          </p:nvSpPr>
          <p:spPr>
            <a:xfrm>
              <a:off x="4445" y="4020"/>
              <a:ext cx="202" cy="9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</p:grpSp>
      <p:grpSp>
        <p:nvGrpSpPr>
          <p:cNvPr id="112" name="Groupe 60"/>
          <p:cNvGrpSpPr/>
          <p:nvPr/>
        </p:nvGrpSpPr>
        <p:grpSpPr bwMode="auto">
          <a:xfrm>
            <a:off x="7488140" y="4117976"/>
            <a:ext cx="356321" cy="2405062"/>
            <a:chOff x="7641959" y="4117976"/>
            <a:chExt cx="282579" cy="2405063"/>
          </a:xfrm>
        </p:grpSpPr>
        <p:sp>
          <p:nvSpPr>
            <p:cNvPr id="113" name="Rectangle 232"/>
            <p:cNvSpPr>
              <a:spLocks noChangeArrowheads="1"/>
            </p:cNvSpPr>
            <p:nvPr/>
          </p:nvSpPr>
          <p:spPr bwMode="auto">
            <a:xfrm>
              <a:off x="7644307" y="4999235"/>
              <a:ext cx="251621" cy="480815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altLang="fr-FR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pSp>
          <p:nvGrpSpPr>
            <p:cNvPr id="114" name="Group 265"/>
            <p:cNvGrpSpPr/>
            <p:nvPr/>
          </p:nvGrpSpPr>
          <p:grpSpPr bwMode="auto">
            <a:xfrm>
              <a:off x="7641959" y="4117976"/>
              <a:ext cx="282579" cy="2405063"/>
              <a:chOff x="4765" y="2594"/>
              <a:chExt cx="178" cy="1515"/>
            </a:xfrm>
          </p:grpSpPr>
          <p:sp>
            <p:nvSpPr>
              <p:cNvPr id="115" name="Rectangle 231"/>
              <p:cNvSpPr>
                <a:spLocks noChangeArrowheads="1"/>
              </p:cNvSpPr>
              <p:nvPr/>
            </p:nvSpPr>
            <p:spPr bwMode="auto">
              <a:xfrm>
                <a:off x="4767" y="3770"/>
                <a:ext cx="159" cy="286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altLang="fr-FR" sz="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6" name="Rectangle 232"/>
              <p:cNvSpPr>
                <a:spLocks noChangeArrowheads="1"/>
              </p:cNvSpPr>
              <p:nvPr/>
            </p:nvSpPr>
            <p:spPr bwMode="auto">
              <a:xfrm>
                <a:off x="4767" y="3452"/>
                <a:ext cx="159" cy="319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altLang="fr-FR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7" name="Rectangle 232"/>
              <p:cNvSpPr>
                <a:spLocks noChangeArrowheads="1"/>
              </p:cNvSpPr>
              <p:nvPr/>
            </p:nvSpPr>
            <p:spPr bwMode="auto">
              <a:xfrm>
                <a:off x="4766" y="2887"/>
                <a:ext cx="159" cy="264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altLang="fr-FR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8" name="Rectangle 232"/>
              <p:cNvSpPr>
                <a:spLocks noChangeArrowheads="1"/>
              </p:cNvSpPr>
              <p:nvPr/>
            </p:nvSpPr>
            <p:spPr bwMode="auto">
              <a:xfrm>
                <a:off x="4766" y="2707"/>
                <a:ext cx="159" cy="184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altLang="fr-FR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9" name="Rectangle 240"/>
              <p:cNvSpPr/>
              <p:nvPr/>
            </p:nvSpPr>
            <p:spPr>
              <a:xfrm>
                <a:off x="4765" y="2594"/>
                <a:ext cx="161" cy="113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vert="horz" lIns="0" tIns="36000" rIns="0" bIns="3600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DEA</a:t>
                </a:r>
                <a:endPara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0" name="Ellipse 5"/>
              <p:cNvSpPr/>
              <p:nvPr/>
            </p:nvSpPr>
            <p:spPr>
              <a:xfrm>
                <a:off x="4781" y="4020"/>
                <a:ext cx="136" cy="8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9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</a:t>
                </a:r>
              </a:p>
            </p:txBody>
          </p:sp>
          <p:sp>
            <p:nvSpPr>
              <p:cNvPr id="121" name="Text Box 203"/>
              <p:cNvSpPr txBox="1">
                <a:spLocks noChangeArrowheads="1"/>
              </p:cNvSpPr>
              <p:nvPr/>
            </p:nvSpPr>
            <p:spPr bwMode="auto">
              <a:xfrm rot="16200000">
                <a:off x="4469" y="3319"/>
                <a:ext cx="773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altLang="fr-FR" sz="1200" b="1" i="0" u="none" strike="noStrike" kern="0" cap="none" spc="15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Architecture</a:t>
                </a:r>
              </a:p>
            </p:txBody>
          </p:sp>
        </p:grpSp>
      </p:grpSp>
      <p:grpSp>
        <p:nvGrpSpPr>
          <p:cNvPr id="122" name="Group 246"/>
          <p:cNvGrpSpPr/>
          <p:nvPr/>
        </p:nvGrpSpPr>
        <p:grpSpPr bwMode="auto">
          <a:xfrm>
            <a:off x="3348038" y="4913319"/>
            <a:ext cx="579437" cy="1617663"/>
            <a:chOff x="2060" y="3095"/>
            <a:chExt cx="365" cy="1019"/>
          </a:xfrm>
        </p:grpSpPr>
        <p:sp>
          <p:nvSpPr>
            <p:cNvPr id="123" name="Rectangle 122"/>
            <p:cNvSpPr/>
            <p:nvPr/>
          </p:nvSpPr>
          <p:spPr>
            <a:xfrm>
              <a:off x="2151" y="3768"/>
              <a:ext cx="274" cy="29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BUT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2151" y="3095"/>
              <a:ext cx="274" cy="67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BUT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060" y="3339"/>
              <a:ext cx="89" cy="596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BUT</a:t>
              </a:r>
            </a:p>
          </p:txBody>
        </p:sp>
        <p:sp>
          <p:nvSpPr>
            <p:cNvPr id="126" name="Ellipse 5"/>
            <p:cNvSpPr/>
            <p:nvPr/>
          </p:nvSpPr>
          <p:spPr>
            <a:xfrm>
              <a:off x="2192" y="4020"/>
              <a:ext cx="202" cy="9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</p:grpSp>
      <p:grpSp>
        <p:nvGrpSpPr>
          <p:cNvPr id="127" name="Groupe 126"/>
          <p:cNvGrpSpPr/>
          <p:nvPr/>
        </p:nvGrpSpPr>
        <p:grpSpPr bwMode="auto">
          <a:xfrm>
            <a:off x="3878513" y="4914960"/>
            <a:ext cx="1155793" cy="601920"/>
            <a:chOff x="3786188" y="4913313"/>
            <a:chExt cx="2011365" cy="587376"/>
          </a:xfrm>
        </p:grpSpPr>
        <p:grpSp>
          <p:nvGrpSpPr>
            <p:cNvPr id="128" name="Group 249"/>
            <p:cNvGrpSpPr/>
            <p:nvPr/>
          </p:nvGrpSpPr>
          <p:grpSpPr bwMode="auto">
            <a:xfrm>
              <a:off x="4068765" y="4913313"/>
              <a:ext cx="1728788" cy="544513"/>
              <a:chOff x="2514" y="3095"/>
              <a:chExt cx="1089" cy="343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2514" y="3226"/>
                <a:ext cx="746" cy="212"/>
              </a:xfrm>
              <a:prstGeom prst="rect">
                <a:avLst/>
              </a:prstGeom>
              <a:solidFill>
                <a:srgbClr val="39DB4C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2538" y="3095"/>
                <a:ext cx="1065" cy="176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Licence pro</a:t>
                </a:r>
              </a:p>
            </p:txBody>
          </p:sp>
        </p:grpSp>
        <p:sp>
          <p:nvSpPr>
            <p:cNvPr id="129" name="Ellipse 5"/>
            <p:cNvSpPr/>
            <p:nvPr/>
          </p:nvSpPr>
          <p:spPr>
            <a:xfrm>
              <a:off x="3786188" y="5351463"/>
              <a:ext cx="320675" cy="1492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</p:grpSp>
      <p:sp>
        <p:nvSpPr>
          <p:cNvPr id="132" name="Rectangle 256"/>
          <p:cNvSpPr>
            <a:spLocks noChangeArrowheads="1"/>
          </p:cNvSpPr>
          <p:nvPr/>
        </p:nvSpPr>
        <p:spPr bwMode="auto">
          <a:xfrm>
            <a:off x="8371009" y="4962525"/>
            <a:ext cx="33201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7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DE</a:t>
            </a:r>
          </a:p>
        </p:txBody>
      </p:sp>
      <p:sp>
        <p:nvSpPr>
          <p:cNvPr id="133" name="Rectangle 257"/>
          <p:cNvSpPr>
            <a:spLocks noChangeArrowheads="1"/>
          </p:cNvSpPr>
          <p:nvPr/>
        </p:nvSpPr>
        <p:spPr bwMode="auto">
          <a:xfrm>
            <a:off x="8371009" y="4545013"/>
            <a:ext cx="33201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7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DE</a:t>
            </a:r>
          </a:p>
        </p:txBody>
      </p:sp>
      <p:grpSp>
        <p:nvGrpSpPr>
          <p:cNvPr id="134" name="Groupe 59"/>
          <p:cNvGrpSpPr/>
          <p:nvPr/>
        </p:nvGrpSpPr>
        <p:grpSpPr bwMode="auto">
          <a:xfrm>
            <a:off x="7803049" y="4117975"/>
            <a:ext cx="551813" cy="2412571"/>
            <a:chOff x="7906979" y="4118563"/>
            <a:chExt cx="560242" cy="2412571"/>
          </a:xfrm>
        </p:grpSpPr>
        <p:sp>
          <p:nvSpPr>
            <p:cNvPr id="135" name="Rectangle 231"/>
            <p:cNvSpPr>
              <a:spLocks noChangeArrowheads="1"/>
            </p:cNvSpPr>
            <p:nvPr/>
          </p:nvSpPr>
          <p:spPr bwMode="auto">
            <a:xfrm>
              <a:off x="7962935" y="5984875"/>
              <a:ext cx="252144" cy="454025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6" name="Rectangle 232"/>
            <p:cNvSpPr>
              <a:spLocks noChangeArrowheads="1"/>
            </p:cNvSpPr>
            <p:nvPr/>
          </p:nvSpPr>
          <p:spPr bwMode="auto">
            <a:xfrm>
              <a:off x="7962935" y="5480050"/>
              <a:ext cx="252144" cy="506414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7" name="Rectangle 232"/>
            <p:cNvSpPr>
              <a:spLocks noChangeArrowheads="1"/>
            </p:cNvSpPr>
            <p:nvPr/>
          </p:nvSpPr>
          <p:spPr bwMode="auto">
            <a:xfrm>
              <a:off x="7962935" y="5085630"/>
              <a:ext cx="252144" cy="394420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8" name="Rectangle 232"/>
            <p:cNvSpPr>
              <a:spLocks noChangeArrowheads="1"/>
            </p:cNvSpPr>
            <p:nvPr/>
          </p:nvSpPr>
          <p:spPr bwMode="auto">
            <a:xfrm>
              <a:off x="8212927" y="4689946"/>
              <a:ext cx="254294" cy="254000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9" name="Rectangle 232"/>
            <p:cNvSpPr>
              <a:spLocks noChangeArrowheads="1"/>
            </p:cNvSpPr>
            <p:nvPr/>
          </p:nvSpPr>
          <p:spPr bwMode="auto">
            <a:xfrm>
              <a:off x="7962935" y="4297364"/>
              <a:ext cx="252144" cy="295866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0" name="Rectangle 240"/>
            <p:cNvSpPr/>
            <p:nvPr/>
          </p:nvSpPr>
          <p:spPr>
            <a:xfrm>
              <a:off x="7962935" y="4118563"/>
              <a:ext cx="252144" cy="178799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36000" rIns="0" b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DNSEP</a:t>
              </a:r>
              <a:endParaRPr kumimoji="0" lang="fr-FR" sz="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1" name="Rectangle 240"/>
            <p:cNvSpPr/>
            <p:nvPr/>
          </p:nvSpPr>
          <p:spPr>
            <a:xfrm>
              <a:off x="7962935" y="4941168"/>
              <a:ext cx="252144" cy="144462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r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DNAT</a:t>
              </a:r>
              <a:endParaRPr kumimoji="0" lang="fr-FR" sz="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2" name="Rectangle 240"/>
            <p:cNvSpPr/>
            <p:nvPr/>
          </p:nvSpPr>
          <p:spPr>
            <a:xfrm>
              <a:off x="8215088" y="4545013"/>
              <a:ext cx="252126" cy="150019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DSAA</a:t>
              </a:r>
              <a:endParaRPr kumimoji="0" lang="fr-FR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3" name="Rectangle 228"/>
            <p:cNvSpPr>
              <a:spLocks noChangeArrowheads="1"/>
            </p:cNvSpPr>
            <p:nvPr/>
          </p:nvSpPr>
          <p:spPr bwMode="auto">
            <a:xfrm>
              <a:off x="7906979" y="4537075"/>
              <a:ext cx="407988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altLang="fr-FR" sz="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DSAA</a:t>
              </a:r>
            </a:p>
          </p:txBody>
        </p:sp>
        <p:sp>
          <p:nvSpPr>
            <p:cNvPr id="144" name="Ellipse 5"/>
            <p:cNvSpPr/>
            <p:nvPr/>
          </p:nvSpPr>
          <p:spPr>
            <a:xfrm>
              <a:off x="8028363" y="6381916"/>
              <a:ext cx="373427" cy="14921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</p:grpSp>
      <p:sp>
        <p:nvSpPr>
          <p:cNvPr id="145" name="Rectangle 144"/>
          <p:cNvSpPr/>
          <p:nvPr/>
        </p:nvSpPr>
        <p:spPr>
          <a:xfrm>
            <a:off x="623888" y="6523038"/>
            <a:ext cx="2662237" cy="287337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UNIVERSITÉ</a:t>
            </a:r>
          </a:p>
        </p:txBody>
      </p:sp>
      <p:grpSp>
        <p:nvGrpSpPr>
          <p:cNvPr id="146" name="Groupe 145"/>
          <p:cNvGrpSpPr/>
          <p:nvPr/>
        </p:nvGrpSpPr>
        <p:grpSpPr bwMode="auto">
          <a:xfrm>
            <a:off x="4721226" y="3212762"/>
            <a:ext cx="1806576" cy="2343489"/>
            <a:chOff x="4721226" y="3695701"/>
            <a:chExt cx="1806576" cy="1860550"/>
          </a:xfrm>
        </p:grpSpPr>
        <p:grpSp>
          <p:nvGrpSpPr>
            <p:cNvPr id="147" name="Group 197"/>
            <p:cNvGrpSpPr/>
            <p:nvPr/>
          </p:nvGrpSpPr>
          <p:grpSpPr bwMode="auto">
            <a:xfrm>
              <a:off x="4721226" y="3695701"/>
              <a:ext cx="1806576" cy="1860550"/>
              <a:chOff x="2925" y="2328"/>
              <a:chExt cx="1138" cy="1172"/>
            </a:xfrm>
          </p:grpSpPr>
          <p:sp>
            <p:nvSpPr>
              <p:cNvPr id="149" name="Rectangle 148"/>
              <p:cNvSpPr>
                <a:spLocks noChangeArrowheads="1"/>
              </p:cNvSpPr>
              <p:nvPr/>
            </p:nvSpPr>
            <p:spPr bwMode="auto">
              <a:xfrm>
                <a:off x="3700" y="2559"/>
                <a:ext cx="363" cy="200"/>
              </a:xfrm>
              <a:prstGeom prst="rect">
                <a:avLst/>
              </a:prstGeom>
              <a:gradFill rotWithShape="1">
                <a:gsLst>
                  <a:gs pos="0">
                    <a:srgbClr val="8064A2">
                      <a:shade val="51000"/>
                      <a:satMod val="130000"/>
                    </a:srgbClr>
                  </a:gs>
                  <a:gs pos="80000">
                    <a:srgbClr val="8064A2">
                      <a:shade val="93000"/>
                      <a:satMod val="130000"/>
                    </a:srgbClr>
                  </a:gs>
                  <a:gs pos="100000">
                    <a:srgbClr val="8064A2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2925" y="3255"/>
                <a:ext cx="363" cy="196"/>
              </a:xfrm>
              <a:prstGeom prst="rect">
                <a:avLst/>
              </a:prstGeom>
              <a:gradFill rotWithShape="1">
                <a:gsLst>
                  <a:gs pos="0">
                    <a:srgbClr val="8064A2">
                      <a:shade val="51000"/>
                      <a:satMod val="130000"/>
                    </a:srgbClr>
                  </a:gs>
                  <a:gs pos="80000">
                    <a:srgbClr val="8064A2">
                      <a:shade val="93000"/>
                      <a:satMod val="130000"/>
                    </a:srgbClr>
                  </a:gs>
                  <a:gs pos="100000">
                    <a:srgbClr val="8064A2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2925" y="2845"/>
                <a:ext cx="363" cy="170"/>
              </a:xfrm>
              <a:prstGeom prst="rect">
                <a:avLst/>
              </a:prstGeom>
              <a:gradFill rotWithShape="1">
                <a:gsLst>
                  <a:gs pos="0">
                    <a:srgbClr val="8064A2">
                      <a:shade val="51000"/>
                      <a:satMod val="130000"/>
                    </a:srgbClr>
                  </a:gs>
                  <a:gs pos="80000">
                    <a:srgbClr val="8064A2">
                      <a:shade val="93000"/>
                      <a:satMod val="130000"/>
                    </a:srgbClr>
                  </a:gs>
                  <a:gs pos="100000">
                    <a:srgbClr val="8064A2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/>
                </a:r>
                <a:br>
                  <a:rPr kumimoji="0" lang="fr-F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</a:br>
                <a:endParaRPr kumimoji="0" lang="fr-FR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2925" y="3013"/>
                <a:ext cx="363" cy="242"/>
              </a:xfrm>
              <a:prstGeom prst="rect">
                <a:avLst/>
              </a:prstGeom>
              <a:gradFill rotWithShape="1">
                <a:gsLst>
                  <a:gs pos="0">
                    <a:srgbClr val="8064A2">
                      <a:shade val="51000"/>
                      <a:satMod val="130000"/>
                    </a:srgbClr>
                  </a:gs>
                  <a:gs pos="80000">
                    <a:srgbClr val="8064A2">
                      <a:shade val="93000"/>
                      <a:satMod val="130000"/>
                    </a:srgbClr>
                  </a:gs>
                  <a:gs pos="100000">
                    <a:srgbClr val="8064A2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Rectangle 152"/>
              <p:cNvSpPr>
                <a:spLocks noChangeArrowheads="1"/>
              </p:cNvSpPr>
              <p:nvPr/>
            </p:nvSpPr>
            <p:spPr bwMode="auto">
              <a:xfrm>
                <a:off x="3700" y="2423"/>
                <a:ext cx="363" cy="136"/>
              </a:xfrm>
              <a:prstGeom prst="rect">
                <a:avLst/>
              </a:prstGeom>
              <a:gradFill rotWithShape="1">
                <a:gsLst>
                  <a:gs pos="0">
                    <a:srgbClr val="8064A2">
                      <a:shade val="51000"/>
                      <a:satMod val="130000"/>
                    </a:srgbClr>
                  </a:gs>
                  <a:gs pos="80000">
                    <a:srgbClr val="8064A2">
                      <a:shade val="93000"/>
                      <a:satMod val="130000"/>
                    </a:srgbClr>
                  </a:gs>
                  <a:gs pos="100000">
                    <a:srgbClr val="8064A2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Ellipse 5"/>
              <p:cNvSpPr/>
              <p:nvPr/>
            </p:nvSpPr>
            <p:spPr>
              <a:xfrm>
                <a:off x="3781" y="3406"/>
                <a:ext cx="202" cy="9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</a:t>
                </a:r>
                <a:endParaRPr kumimoji="0" lang="fr-FR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Ellipse 5"/>
              <p:cNvSpPr/>
              <p:nvPr/>
            </p:nvSpPr>
            <p:spPr>
              <a:xfrm>
                <a:off x="3006" y="3406"/>
                <a:ext cx="202" cy="9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</a:t>
                </a:r>
                <a:endParaRPr kumimoji="0" lang="fr-FR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3700" y="2328"/>
                <a:ext cx="363" cy="101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</a:t>
                </a:r>
              </a:p>
            </p:txBody>
          </p:sp>
          <p:sp>
            <p:nvSpPr>
              <p:cNvPr id="157" name="Ellipse 5"/>
              <p:cNvSpPr/>
              <p:nvPr/>
            </p:nvSpPr>
            <p:spPr>
              <a:xfrm>
                <a:off x="3395" y="3406"/>
                <a:ext cx="202" cy="9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</a:t>
                </a:r>
              </a:p>
            </p:txBody>
          </p:sp>
          <p:sp>
            <p:nvSpPr>
              <p:cNvPr id="158" name="Rectangle 157"/>
              <p:cNvSpPr>
                <a:spLocks noChangeArrowheads="1"/>
              </p:cNvSpPr>
              <p:nvPr/>
            </p:nvSpPr>
            <p:spPr bwMode="auto">
              <a:xfrm>
                <a:off x="2925" y="2781"/>
                <a:ext cx="1138" cy="6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Diplômes de Grandes Ecoles</a:t>
                </a:r>
                <a:endPara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48" name="Text Box 163"/>
            <p:cNvSpPr txBox="1">
              <a:spLocks noChangeArrowheads="1"/>
            </p:cNvSpPr>
            <p:nvPr/>
          </p:nvSpPr>
          <p:spPr bwMode="auto">
            <a:xfrm rot="16200000">
              <a:off x="5903889" y="3984688"/>
              <a:ext cx="671554" cy="2539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altLang="fr-FR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Vétérinaire</a:t>
              </a:r>
            </a:p>
          </p:txBody>
        </p:sp>
      </p:grpSp>
      <p:grpSp>
        <p:nvGrpSpPr>
          <p:cNvPr id="159" name="Groupe 56"/>
          <p:cNvGrpSpPr/>
          <p:nvPr/>
        </p:nvGrpSpPr>
        <p:grpSpPr bwMode="auto">
          <a:xfrm>
            <a:off x="8739453" y="4118563"/>
            <a:ext cx="235471" cy="2412416"/>
            <a:chOff x="8610331" y="4118888"/>
            <a:chExt cx="365155" cy="2412097"/>
          </a:xfrm>
        </p:grpSpPr>
        <p:sp>
          <p:nvSpPr>
            <p:cNvPr id="160" name="Rectangle 231"/>
            <p:cNvSpPr>
              <a:spLocks noChangeArrowheads="1"/>
            </p:cNvSpPr>
            <p:nvPr/>
          </p:nvSpPr>
          <p:spPr bwMode="auto">
            <a:xfrm>
              <a:off x="8610331" y="5972254"/>
              <a:ext cx="359577" cy="466664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1" name="Rectangle 232"/>
            <p:cNvSpPr>
              <a:spLocks noChangeArrowheads="1"/>
            </p:cNvSpPr>
            <p:nvPr/>
          </p:nvSpPr>
          <p:spPr bwMode="auto">
            <a:xfrm>
              <a:off x="8610331" y="5480195"/>
              <a:ext cx="359577" cy="514282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2" name="Rectangle 232"/>
            <p:cNvSpPr>
              <a:spLocks noChangeArrowheads="1"/>
            </p:cNvSpPr>
            <p:nvPr/>
          </p:nvSpPr>
          <p:spPr bwMode="auto">
            <a:xfrm>
              <a:off x="8610331" y="4583377"/>
              <a:ext cx="359577" cy="416067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3" name="Rectangle 232"/>
            <p:cNvSpPr>
              <a:spLocks noChangeArrowheads="1"/>
            </p:cNvSpPr>
            <p:nvPr/>
          </p:nvSpPr>
          <p:spPr bwMode="auto">
            <a:xfrm>
              <a:off x="8610331" y="4207982"/>
              <a:ext cx="359577" cy="373808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" name="Ellipse 5"/>
            <p:cNvSpPr/>
            <p:nvPr/>
          </p:nvSpPr>
          <p:spPr>
            <a:xfrm>
              <a:off x="8681928" y="6381774"/>
              <a:ext cx="216383" cy="14921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  <a:endPara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Rectangle 232"/>
            <p:cNvSpPr>
              <a:spLocks noChangeArrowheads="1"/>
            </p:cNvSpPr>
            <p:nvPr/>
          </p:nvSpPr>
          <p:spPr bwMode="auto">
            <a:xfrm>
              <a:off x="8610331" y="5002423"/>
              <a:ext cx="359577" cy="477775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8884290" y="5395277"/>
              <a:ext cx="82735" cy="154164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8610331" y="4118888"/>
              <a:ext cx="365155" cy="89388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36000" rIns="0" b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8" name="Text Box 264"/>
            <p:cNvSpPr txBox="1">
              <a:spLocks noChangeArrowheads="1"/>
            </p:cNvSpPr>
            <p:nvPr/>
          </p:nvSpPr>
          <p:spPr bwMode="auto">
            <a:xfrm rot="16200000">
              <a:off x="7674920" y="5210897"/>
              <a:ext cx="2230642" cy="200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altLang="fr-F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Diplômes d’écoles </a:t>
              </a:r>
              <a:r>
                <a:rPr kumimoji="0" lang="fr-FR" alt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:</a:t>
              </a:r>
              <a:r>
                <a:rPr kumimoji="0" lang="fr-FR" altLang="fr-FR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</a:t>
              </a:r>
              <a:r>
                <a:rPr kumimoji="0" lang="fr-FR" altLang="fr-FR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tourisme, communication…</a:t>
              </a:r>
              <a:endParaRPr kumimoji="0" lang="fr-FR" altLang="fr-FR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  <p:grpSp>
        <p:nvGrpSpPr>
          <p:cNvPr id="169" name="Groupe 168"/>
          <p:cNvGrpSpPr/>
          <p:nvPr/>
        </p:nvGrpSpPr>
        <p:grpSpPr bwMode="auto">
          <a:xfrm>
            <a:off x="8388442" y="4586463"/>
            <a:ext cx="329373" cy="1942926"/>
            <a:chOff x="8264956" y="4586546"/>
            <a:chExt cx="285849" cy="1942842"/>
          </a:xfrm>
        </p:grpSpPr>
        <p:grpSp>
          <p:nvGrpSpPr>
            <p:cNvPr id="170" name="Groupe 24"/>
            <p:cNvGrpSpPr/>
            <p:nvPr/>
          </p:nvGrpSpPr>
          <p:grpSpPr bwMode="auto">
            <a:xfrm>
              <a:off x="8264956" y="4586546"/>
              <a:ext cx="273025" cy="1942842"/>
              <a:chOff x="8264956" y="4586546"/>
              <a:chExt cx="273025" cy="1942842"/>
            </a:xfrm>
          </p:grpSpPr>
          <p:sp>
            <p:nvSpPr>
              <p:cNvPr id="172" name="Rectangle 232"/>
              <p:cNvSpPr>
                <a:spLocks noChangeArrowheads="1"/>
              </p:cNvSpPr>
              <p:nvPr/>
            </p:nvSpPr>
            <p:spPr bwMode="auto">
              <a:xfrm>
                <a:off x="8270533" y="5480094"/>
                <a:ext cx="267447" cy="501625"/>
              </a:xfrm>
              <a:prstGeom prst="rect">
                <a:avLst/>
              </a:prstGeom>
              <a:gradFill rotWithShape="1"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3" name="Rectangle 172"/>
              <p:cNvSpPr>
                <a:spLocks noChangeArrowheads="1"/>
              </p:cNvSpPr>
              <p:nvPr/>
            </p:nvSpPr>
            <p:spPr bwMode="auto">
              <a:xfrm>
                <a:off x="8270533" y="4713367"/>
                <a:ext cx="267447" cy="285933"/>
              </a:xfrm>
              <a:prstGeom prst="rect">
                <a:avLst/>
              </a:prstGeom>
              <a:gradFill rotWithShape="1"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" name="Rectangle 173"/>
              <p:cNvSpPr/>
              <p:nvPr/>
            </p:nvSpPr>
            <p:spPr bwMode="auto">
              <a:xfrm>
                <a:off x="8267349" y="4586546"/>
                <a:ext cx="270631" cy="126821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5" name="Rectangle 174"/>
              <p:cNvSpPr>
                <a:spLocks noChangeArrowheads="1"/>
              </p:cNvSpPr>
              <p:nvPr/>
            </p:nvSpPr>
            <p:spPr bwMode="auto">
              <a:xfrm>
                <a:off x="8267349" y="5984899"/>
                <a:ext cx="270631" cy="454005"/>
              </a:xfrm>
              <a:prstGeom prst="rect">
                <a:avLst/>
              </a:prstGeom>
              <a:gradFill rotWithShape="1"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6" name="Ellipse 175"/>
              <p:cNvSpPr/>
              <p:nvPr/>
            </p:nvSpPr>
            <p:spPr bwMode="auto">
              <a:xfrm>
                <a:off x="8264956" y="6380169"/>
                <a:ext cx="256313" cy="1492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</a:t>
                </a:r>
              </a:p>
            </p:txBody>
          </p:sp>
          <p:sp>
            <p:nvSpPr>
              <p:cNvPr id="177" name="Rectangle 232"/>
              <p:cNvSpPr>
                <a:spLocks noChangeArrowheads="1"/>
              </p:cNvSpPr>
              <p:nvPr/>
            </p:nvSpPr>
            <p:spPr bwMode="auto">
              <a:xfrm>
                <a:off x="8270534" y="5141972"/>
                <a:ext cx="267446" cy="338122"/>
              </a:xfrm>
              <a:prstGeom prst="rect">
                <a:avLst/>
              </a:prstGeom>
              <a:gradFill rotWithShape="1"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8" name="Rectangle 240"/>
              <p:cNvSpPr/>
              <p:nvPr/>
            </p:nvSpPr>
            <p:spPr bwMode="auto">
              <a:xfrm>
                <a:off x="8270534" y="4996575"/>
                <a:ext cx="267447" cy="146044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</a:t>
                </a:r>
              </a:p>
            </p:txBody>
          </p:sp>
        </p:grpSp>
        <p:sp>
          <p:nvSpPr>
            <p:cNvPr id="171" name="Text Box 252"/>
            <p:cNvSpPr txBox="1">
              <a:spLocks noChangeArrowheads="1"/>
            </p:cNvSpPr>
            <p:nvPr/>
          </p:nvSpPr>
          <p:spPr bwMode="auto">
            <a:xfrm rot="16200000">
              <a:off x="7699831" y="5648252"/>
              <a:ext cx="1455038" cy="246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824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B83D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altLang="fr-FR" sz="1000" b="1" i="0" u="none" strike="noStrike" kern="0" cap="none" spc="-2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Social </a:t>
              </a:r>
              <a:r>
                <a:rPr kumimoji="0" lang="fr-FR" altLang="fr-FR" sz="1000" b="1" i="0" u="none" strike="noStrike" kern="0" cap="none" spc="-2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 et   paramédical</a:t>
              </a:r>
              <a:endParaRPr kumimoji="0" lang="fr-FR" altLang="fr-FR" sz="900" b="1" i="0" u="none" strike="noStrike" kern="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  <p:grpSp>
        <p:nvGrpSpPr>
          <p:cNvPr id="179" name="Group 181"/>
          <p:cNvGrpSpPr/>
          <p:nvPr/>
        </p:nvGrpSpPr>
        <p:grpSpPr bwMode="auto">
          <a:xfrm>
            <a:off x="2750718" y="4106861"/>
            <a:ext cx="554038" cy="2417761"/>
            <a:chOff x="853" y="2611"/>
            <a:chExt cx="349" cy="1523"/>
          </a:xfrm>
        </p:grpSpPr>
        <p:grpSp>
          <p:nvGrpSpPr>
            <p:cNvPr id="180" name="Groupe 13"/>
            <p:cNvGrpSpPr/>
            <p:nvPr/>
          </p:nvGrpSpPr>
          <p:grpSpPr bwMode="auto">
            <a:xfrm>
              <a:off x="853" y="2611"/>
              <a:ext cx="344" cy="1443"/>
              <a:chOff x="1355679" y="4145648"/>
              <a:chExt cx="545807" cy="2291665"/>
            </a:xfrm>
          </p:grpSpPr>
          <p:sp>
            <p:nvSpPr>
              <p:cNvPr id="182" name="Rectangle 181"/>
              <p:cNvSpPr/>
              <p:nvPr/>
            </p:nvSpPr>
            <p:spPr bwMode="auto">
              <a:xfrm>
                <a:off x="1608102" y="6016463"/>
                <a:ext cx="293384" cy="42085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Rectangle 182"/>
              <p:cNvSpPr/>
              <p:nvPr/>
            </p:nvSpPr>
            <p:spPr bwMode="auto">
              <a:xfrm>
                <a:off x="1608101" y="5540026"/>
                <a:ext cx="293384" cy="4748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Rectangle 183"/>
              <p:cNvSpPr/>
              <p:nvPr/>
            </p:nvSpPr>
            <p:spPr bwMode="auto">
              <a:xfrm>
                <a:off x="1448722" y="5106466"/>
                <a:ext cx="452764" cy="43355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Rectangle 184"/>
              <p:cNvSpPr/>
              <p:nvPr/>
            </p:nvSpPr>
            <p:spPr bwMode="auto">
              <a:xfrm>
                <a:off x="1355680" y="4287379"/>
                <a:ext cx="545806" cy="33133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Rectangle 185"/>
              <p:cNvSpPr/>
              <p:nvPr/>
            </p:nvSpPr>
            <p:spPr bwMode="auto">
              <a:xfrm>
                <a:off x="1355680" y="4620498"/>
                <a:ext cx="545806" cy="42085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Rectangle 186"/>
              <p:cNvSpPr/>
              <p:nvPr/>
            </p:nvSpPr>
            <p:spPr bwMode="auto">
              <a:xfrm>
                <a:off x="1355679" y="4145648"/>
                <a:ext cx="545806" cy="141731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fr-FR" sz="900" b="1" i="0" u="none" strike="noStrike" kern="0" cap="none" spc="-9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Ingénieur</a:t>
                </a:r>
                <a:endParaRPr kumimoji="0" lang="fr-FR" sz="900" b="1" i="0" u="none" strike="noStrike" kern="0" cap="none" spc="-9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81" name="Ellipse 5"/>
            <p:cNvSpPr/>
            <p:nvPr/>
          </p:nvSpPr>
          <p:spPr bwMode="auto">
            <a:xfrm>
              <a:off x="1007" y="4041"/>
              <a:ext cx="195" cy="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fr-FR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</a:p>
          </p:txBody>
        </p:sp>
      </p:grpSp>
      <p:sp>
        <p:nvSpPr>
          <p:cNvPr id="188" name="Rectangle 202"/>
          <p:cNvSpPr>
            <a:spLocks noChangeArrowheads="1"/>
          </p:cNvSpPr>
          <p:nvPr/>
        </p:nvSpPr>
        <p:spPr bwMode="auto">
          <a:xfrm>
            <a:off x="8394362" y="4545013"/>
            <a:ext cx="3118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DE</a:t>
            </a:r>
          </a:p>
        </p:txBody>
      </p:sp>
      <p:sp>
        <p:nvSpPr>
          <p:cNvPr id="189" name="Rectangle 202"/>
          <p:cNvSpPr>
            <a:spLocks noChangeArrowheads="1"/>
          </p:cNvSpPr>
          <p:nvPr/>
        </p:nvSpPr>
        <p:spPr bwMode="auto">
          <a:xfrm>
            <a:off x="8381662" y="4978400"/>
            <a:ext cx="3118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DE</a:t>
            </a:r>
          </a:p>
        </p:txBody>
      </p:sp>
      <p:sp>
        <p:nvSpPr>
          <p:cNvPr id="190" name="Rectangle 189"/>
          <p:cNvSpPr/>
          <p:nvPr/>
        </p:nvSpPr>
        <p:spPr bwMode="auto">
          <a:xfrm>
            <a:off x="4594225" y="5500688"/>
            <a:ext cx="127000" cy="946157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CPGE</a:t>
            </a:r>
            <a:endParaRPr kumimoji="0" lang="fr-FR" sz="1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1" name="Rectangle 190"/>
          <p:cNvSpPr/>
          <p:nvPr/>
        </p:nvSpPr>
        <p:spPr bwMode="auto">
          <a:xfrm>
            <a:off x="5341938" y="4585640"/>
            <a:ext cx="576263" cy="483895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5951535" y="4595742"/>
            <a:ext cx="576263" cy="483895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3" name="Text Box 163"/>
          <p:cNvSpPr txBox="1">
            <a:spLocks noChangeArrowheads="1"/>
          </p:cNvSpPr>
          <p:nvPr/>
        </p:nvSpPr>
        <p:spPr bwMode="auto">
          <a:xfrm rot="16200000">
            <a:off x="4368616" y="4553111"/>
            <a:ext cx="12814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Commerce - Gestion - ENS</a:t>
            </a:r>
            <a:endParaRPr kumimoji="0" lang="fr-FR" altLang="fr-FR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94" name="Text Box 163"/>
          <p:cNvSpPr txBox="1">
            <a:spLocks noChangeArrowheads="1"/>
          </p:cNvSpPr>
          <p:nvPr/>
        </p:nvSpPr>
        <p:spPr bwMode="auto">
          <a:xfrm rot="16200000">
            <a:off x="4989328" y="4561036"/>
            <a:ext cx="12814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Grandes Écoles - ENS</a:t>
            </a:r>
            <a:endParaRPr kumimoji="0" lang="fr-FR" altLang="fr-FR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95" name="Text Box 163"/>
          <p:cNvSpPr txBox="1">
            <a:spLocks noChangeArrowheads="1"/>
          </p:cNvSpPr>
          <p:nvPr/>
        </p:nvSpPr>
        <p:spPr bwMode="auto">
          <a:xfrm rot="16200000">
            <a:off x="5598924" y="4594458"/>
            <a:ext cx="12814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Ingénieurs - Vétérinaire - ENS</a:t>
            </a:r>
            <a:endParaRPr kumimoji="0" lang="fr-FR" altLang="fr-FR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96" name="Ellipse 5"/>
          <p:cNvSpPr/>
          <p:nvPr/>
        </p:nvSpPr>
        <p:spPr bwMode="auto">
          <a:xfrm>
            <a:off x="683568" y="3586530"/>
            <a:ext cx="344340" cy="163503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</a:p>
        </p:txBody>
      </p:sp>
      <p:sp>
        <p:nvSpPr>
          <p:cNvPr id="197" name="Rectangle 232"/>
          <p:cNvSpPr>
            <a:spLocks noChangeArrowheads="1"/>
          </p:cNvSpPr>
          <p:nvPr/>
        </p:nvSpPr>
        <p:spPr bwMode="auto">
          <a:xfrm>
            <a:off x="7484762" y="3874617"/>
            <a:ext cx="326675" cy="243358"/>
          </a:xfrm>
          <a:prstGeom prst="rect">
            <a:avLst/>
          </a:prstGeom>
          <a:solidFill>
            <a:srgbClr val="EEECE1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8" name="Rectangle 240"/>
          <p:cNvSpPr/>
          <p:nvPr/>
        </p:nvSpPr>
        <p:spPr bwMode="auto">
          <a:xfrm>
            <a:off x="7486348" y="3675064"/>
            <a:ext cx="325089" cy="199554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0" tIns="36000" rIns="0" bIns="36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600" b="1" i="0" u="none" strike="noStrike" kern="0" cap="none" spc="-2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HMONP</a:t>
            </a:r>
            <a:endParaRPr kumimoji="0" lang="fr-FR" sz="600" b="1" i="0" u="none" strike="noStrike" kern="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99" name="Text Box 252"/>
          <p:cNvSpPr txBox="1">
            <a:spLocks noChangeArrowheads="1"/>
          </p:cNvSpPr>
          <p:nvPr/>
        </p:nvSpPr>
        <p:spPr bwMode="auto">
          <a:xfrm rot="16200000">
            <a:off x="7253731" y="5623368"/>
            <a:ext cx="145510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4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83D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1000" b="1" i="0" u="none" strike="noStrike" kern="0" cap="none" spc="-2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Beaux-Arts</a:t>
            </a:r>
            <a:endParaRPr kumimoji="0" lang="fr-FR" altLang="fr-FR" sz="900" b="1" i="0" u="none" strike="noStrike" kern="0" cap="none" spc="-2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200" name="Rectangle 199"/>
          <p:cNvSpPr/>
          <p:nvPr/>
        </p:nvSpPr>
        <p:spPr bwMode="auto">
          <a:xfrm>
            <a:off x="8914794" y="4925121"/>
            <a:ext cx="53352" cy="154184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01" name="Rectangle 231"/>
          <p:cNvSpPr>
            <a:spLocks noChangeArrowheads="1"/>
          </p:cNvSpPr>
          <p:nvPr/>
        </p:nvSpPr>
        <p:spPr bwMode="auto">
          <a:xfrm>
            <a:off x="8106516" y="5479462"/>
            <a:ext cx="248351" cy="506413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02" name="Rectangle 232"/>
          <p:cNvSpPr>
            <a:spLocks noChangeArrowheads="1"/>
          </p:cNvSpPr>
          <p:nvPr/>
        </p:nvSpPr>
        <p:spPr bwMode="auto">
          <a:xfrm>
            <a:off x="8106516" y="5085042"/>
            <a:ext cx="248345" cy="394420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03" name="Rectangle 240"/>
          <p:cNvSpPr/>
          <p:nvPr/>
        </p:nvSpPr>
        <p:spPr bwMode="auto">
          <a:xfrm>
            <a:off x="8106515" y="4940580"/>
            <a:ext cx="248346" cy="144462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0" r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DNMADE</a:t>
            </a:r>
            <a:endParaRPr kumimoji="0" lang="fr-FR" sz="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04" name="Rectangle 232"/>
          <p:cNvSpPr>
            <a:spLocks noChangeArrowheads="1"/>
          </p:cNvSpPr>
          <p:nvPr/>
        </p:nvSpPr>
        <p:spPr bwMode="auto">
          <a:xfrm>
            <a:off x="7858171" y="4588875"/>
            <a:ext cx="248351" cy="351705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05" name="Text Box 252"/>
          <p:cNvSpPr txBox="1">
            <a:spLocks noChangeArrowheads="1"/>
          </p:cNvSpPr>
          <p:nvPr/>
        </p:nvSpPr>
        <p:spPr bwMode="auto">
          <a:xfrm rot="16200000">
            <a:off x="7511487" y="5617029"/>
            <a:ext cx="145510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4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83D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1000" b="1" i="0" u="none" strike="noStrike" kern="0" cap="none" spc="-2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Arts Appliqués</a:t>
            </a:r>
            <a:endParaRPr kumimoji="0" lang="fr-FR" altLang="fr-FR" sz="900" b="1" i="0" u="none" strike="noStrike" kern="0" cap="none" spc="-2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206" name="Rectangle 2"/>
          <p:cNvSpPr txBox="1">
            <a:spLocks noChangeArrowheads="1"/>
          </p:cNvSpPr>
          <p:nvPr/>
        </p:nvSpPr>
        <p:spPr bwMode="auto">
          <a:xfrm>
            <a:off x="1159357" y="44624"/>
            <a:ext cx="7805131" cy="1174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Après le bac, l’enseignement </a:t>
            </a:r>
            <a:r>
              <a:rPr kumimoji="0" lang="fr-FR" alt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supérieur </a:t>
            </a:r>
            <a:r>
              <a:rPr kumimoji="0" lang="fr-FR" alt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offre des possibilités de poursuites d’études considérables, diversifiées </a:t>
            </a:r>
            <a:endParaRPr kumimoji="0" lang="fr-FR" altLang="fr-FR" sz="2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et </a:t>
            </a:r>
            <a:r>
              <a:rPr kumimoji="0" lang="fr-FR" alt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adaptées </a:t>
            </a:r>
            <a:r>
              <a:rPr kumimoji="0" lang="fr-FR" alt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à </a:t>
            </a:r>
            <a:r>
              <a:rPr kumimoji="0" lang="fr-FR" alt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tous les profils…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539750" y="1868835"/>
            <a:ext cx="8161338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sz="2000" b="1" dirty="0" smtClean="0">
                <a:solidFill>
                  <a:prstClr val="black"/>
                </a:solidFill>
                <a:latin typeface="Calibri" panose="020F0502020204030204"/>
              </a:rPr>
              <a:t>Le baccalauréat professionnel peut être envisagé à l’issue de la 2</a:t>
            </a:r>
            <a:r>
              <a:rPr lang="fr-FR" sz="2000" b="1" baseline="30000" dirty="0" smtClean="0">
                <a:solidFill>
                  <a:prstClr val="black"/>
                </a:solidFill>
                <a:latin typeface="Calibri" panose="020F0502020204030204"/>
              </a:rPr>
              <a:t>de</a:t>
            </a:r>
            <a:r>
              <a:rPr lang="fr-FR" sz="2000" b="1" dirty="0" smtClean="0">
                <a:solidFill>
                  <a:prstClr val="black"/>
                </a:solidFill>
                <a:latin typeface="Calibri" panose="020F0502020204030204"/>
              </a:rPr>
              <a:t> GT</a:t>
            </a:r>
            <a:r>
              <a:rPr lang="fr-FR" sz="2000" dirty="0" smtClean="0">
                <a:solidFill>
                  <a:prstClr val="black"/>
                </a:solidFill>
                <a:latin typeface="Calibri" panose="020F0502020204030204"/>
              </a:rPr>
              <a:t>. Dans ce cas, il s’agit d’une </a:t>
            </a:r>
            <a:r>
              <a:rPr lang="fr-FR" sz="2000" b="1" dirty="0" smtClean="0">
                <a:solidFill>
                  <a:prstClr val="black"/>
                </a:solidFill>
                <a:latin typeface="Calibri" panose="020F0502020204030204"/>
              </a:rPr>
              <a:t>réorientation</a:t>
            </a:r>
            <a:r>
              <a:rPr lang="fr-FR" sz="2000" dirty="0" smtClean="0">
                <a:solidFill>
                  <a:prstClr val="black"/>
                </a:solidFill>
                <a:latin typeface="Calibri" panose="020F0502020204030204"/>
              </a:rPr>
              <a:t> pour être préparé, non plus exclusivement à une poursuite d’études dans le supérieur, mais à une </a:t>
            </a:r>
            <a:r>
              <a:rPr lang="fr-FR" sz="2000" b="1" dirty="0" smtClean="0">
                <a:solidFill>
                  <a:prstClr val="black"/>
                </a:solidFill>
                <a:latin typeface="Calibri" panose="020F0502020204030204"/>
              </a:rPr>
              <a:t>insertion professionnelle plus rapide</a:t>
            </a:r>
            <a:r>
              <a:rPr lang="fr-FR" sz="2000" dirty="0" smtClean="0">
                <a:solidFill>
                  <a:prstClr val="black"/>
                </a:solidFill>
                <a:latin typeface="Calibri" panose="020F0502020204030204"/>
              </a:rPr>
              <a:t>. </a:t>
            </a:r>
          </a:p>
        </p:txBody>
      </p:sp>
      <p:grpSp>
        <p:nvGrpSpPr>
          <p:cNvPr id="3" name="Groupe 2"/>
          <p:cNvGrpSpPr/>
          <p:nvPr/>
        </p:nvGrpSpPr>
        <p:grpSpPr bwMode="auto">
          <a:xfrm>
            <a:off x="0" y="4438650"/>
            <a:ext cx="9144000" cy="1655763"/>
            <a:chOff x="0" y="4293096"/>
            <a:chExt cx="9144000" cy="1656184"/>
          </a:xfrm>
        </p:grpSpPr>
        <p:sp>
          <p:nvSpPr>
            <p:cNvPr id="4" name="Rectangle 3"/>
            <p:cNvSpPr/>
            <p:nvPr/>
          </p:nvSpPr>
          <p:spPr>
            <a:xfrm>
              <a:off x="0" y="4509051"/>
              <a:ext cx="9144000" cy="1224274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5" name="Groupe 14"/>
            <p:cNvGrpSpPr/>
            <p:nvPr/>
          </p:nvGrpSpPr>
          <p:grpSpPr bwMode="auto">
            <a:xfrm>
              <a:off x="0" y="4293096"/>
              <a:ext cx="9144000" cy="216024"/>
              <a:chOff x="0" y="4293096"/>
              <a:chExt cx="9144000" cy="216024"/>
            </a:xfrm>
          </p:grpSpPr>
          <p:grpSp>
            <p:nvGrpSpPr>
              <p:cNvPr id="80" name="Groupe 10"/>
              <p:cNvGrpSpPr/>
              <p:nvPr/>
            </p:nvGrpSpPr>
            <p:grpSpPr bwMode="auto">
              <a:xfrm>
                <a:off x="0" y="4293096"/>
                <a:ext cx="2741783" cy="216024"/>
                <a:chOff x="0" y="4293096"/>
                <a:chExt cx="2741783" cy="216024"/>
              </a:xfrm>
            </p:grpSpPr>
            <p:grpSp>
              <p:nvGrpSpPr>
                <p:cNvPr id="132" name="Groupe 9"/>
                <p:cNvGrpSpPr/>
                <p:nvPr/>
              </p:nvGrpSpPr>
              <p:grpSpPr bwMode="auto">
                <a:xfrm>
                  <a:off x="0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51" name="Rectangle 150"/>
                  <p:cNvSpPr/>
                  <p:nvPr/>
                </p:nvSpPr>
                <p:spPr>
                  <a:xfrm>
                    <a:off x="0" y="4293096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2" name="Rectangle 151"/>
                  <p:cNvSpPr/>
                  <p:nvPr/>
                </p:nvSpPr>
                <p:spPr>
                  <a:xfrm>
                    <a:off x="150813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3" name="Groupe 63"/>
                <p:cNvGrpSpPr/>
                <p:nvPr/>
              </p:nvGrpSpPr>
              <p:grpSpPr bwMode="auto">
                <a:xfrm>
                  <a:off x="385566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49" name="Rectangle 148"/>
                  <p:cNvSpPr/>
                  <p:nvPr/>
                </p:nvSpPr>
                <p:spPr>
                  <a:xfrm>
                    <a:off x="197" y="4293096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0" name="Rectangle 149"/>
                  <p:cNvSpPr/>
                  <p:nvPr/>
                </p:nvSpPr>
                <p:spPr>
                  <a:xfrm>
                    <a:off x="151009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4" name="Groupe 66"/>
                <p:cNvGrpSpPr/>
                <p:nvPr/>
              </p:nvGrpSpPr>
              <p:grpSpPr bwMode="auto">
                <a:xfrm>
                  <a:off x="1950711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47" name="Rectangle 146"/>
                  <p:cNvSpPr/>
                  <p:nvPr/>
                </p:nvSpPr>
                <p:spPr>
                  <a:xfrm>
                    <a:off x="327" y="4293096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8" name="Rectangle 147"/>
                  <p:cNvSpPr/>
                  <p:nvPr/>
                </p:nvSpPr>
                <p:spPr>
                  <a:xfrm>
                    <a:off x="151139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5" name="Groupe 69"/>
                <p:cNvGrpSpPr/>
                <p:nvPr/>
              </p:nvGrpSpPr>
              <p:grpSpPr bwMode="auto">
                <a:xfrm>
                  <a:off x="1159639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45" name="Rectangle 144"/>
                  <p:cNvSpPr/>
                  <p:nvPr/>
                </p:nvSpPr>
                <p:spPr>
                  <a:xfrm>
                    <a:off x="-764" y="4293096"/>
                    <a:ext cx="396875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6" name="Rectangle 145"/>
                  <p:cNvSpPr/>
                  <p:nvPr/>
                </p:nvSpPr>
                <p:spPr>
                  <a:xfrm>
                    <a:off x="150049" y="4348673"/>
                    <a:ext cx="153987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6" name="Groupe 72"/>
                <p:cNvGrpSpPr/>
                <p:nvPr/>
              </p:nvGrpSpPr>
              <p:grpSpPr bwMode="auto">
                <a:xfrm>
                  <a:off x="1555175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43" name="Rectangle 142"/>
                  <p:cNvSpPr/>
                  <p:nvPr/>
                </p:nvSpPr>
                <p:spPr>
                  <a:xfrm>
                    <a:off x="575" y="4293096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4" name="Rectangle 143"/>
                  <p:cNvSpPr/>
                  <p:nvPr/>
                </p:nvSpPr>
                <p:spPr>
                  <a:xfrm>
                    <a:off x="151388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7" name="Groupe 75"/>
                <p:cNvGrpSpPr/>
                <p:nvPr/>
              </p:nvGrpSpPr>
              <p:grpSpPr bwMode="auto">
                <a:xfrm>
                  <a:off x="764103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41" name="Rectangle 140"/>
                  <p:cNvSpPr/>
                  <p:nvPr/>
                </p:nvSpPr>
                <p:spPr>
                  <a:xfrm>
                    <a:off x="-515" y="4293096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2" name="Rectangle 141"/>
                  <p:cNvSpPr/>
                  <p:nvPr/>
                </p:nvSpPr>
                <p:spPr>
                  <a:xfrm>
                    <a:off x="150297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8" name="Groupe 78"/>
                <p:cNvGrpSpPr/>
                <p:nvPr/>
              </p:nvGrpSpPr>
              <p:grpSpPr bwMode="auto">
                <a:xfrm>
                  <a:off x="2346247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39" name="Rectangle 138"/>
                  <p:cNvSpPr/>
                  <p:nvPr/>
                </p:nvSpPr>
                <p:spPr>
                  <a:xfrm>
                    <a:off x="78" y="4293096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0" name="Rectangle 139"/>
                  <p:cNvSpPr/>
                  <p:nvPr/>
                </p:nvSpPr>
                <p:spPr>
                  <a:xfrm>
                    <a:off x="150891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1" name="Groupe 81"/>
              <p:cNvGrpSpPr/>
              <p:nvPr/>
            </p:nvGrpSpPr>
            <p:grpSpPr bwMode="auto">
              <a:xfrm>
                <a:off x="2739458" y="4293096"/>
                <a:ext cx="2741783" cy="216024"/>
                <a:chOff x="0" y="4293096"/>
                <a:chExt cx="2741783" cy="216024"/>
              </a:xfrm>
            </p:grpSpPr>
            <p:grpSp>
              <p:nvGrpSpPr>
                <p:cNvPr id="111" name="Groupe 82"/>
                <p:cNvGrpSpPr/>
                <p:nvPr/>
              </p:nvGrpSpPr>
              <p:grpSpPr bwMode="auto">
                <a:xfrm>
                  <a:off x="0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30" name="Rectangle 129"/>
                  <p:cNvSpPr/>
                  <p:nvPr/>
                </p:nvSpPr>
                <p:spPr>
                  <a:xfrm>
                    <a:off x="567" y="4293096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1" name="Rectangle 130"/>
                  <p:cNvSpPr/>
                  <p:nvPr/>
                </p:nvSpPr>
                <p:spPr>
                  <a:xfrm>
                    <a:off x="151380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2" name="Groupe 83"/>
                <p:cNvGrpSpPr/>
                <p:nvPr/>
              </p:nvGrpSpPr>
              <p:grpSpPr bwMode="auto">
                <a:xfrm>
                  <a:off x="385566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28" name="Rectangle 127"/>
                  <p:cNvSpPr/>
                  <p:nvPr/>
                </p:nvSpPr>
                <p:spPr>
                  <a:xfrm>
                    <a:off x="764" y="4293096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9" name="Rectangle 128"/>
                  <p:cNvSpPr/>
                  <p:nvPr/>
                </p:nvSpPr>
                <p:spPr>
                  <a:xfrm>
                    <a:off x="151576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3" name="Groupe 84"/>
                <p:cNvGrpSpPr/>
                <p:nvPr/>
              </p:nvGrpSpPr>
              <p:grpSpPr bwMode="auto">
                <a:xfrm>
                  <a:off x="1950711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26" name="Rectangle 125"/>
                  <p:cNvSpPr/>
                  <p:nvPr/>
                </p:nvSpPr>
                <p:spPr>
                  <a:xfrm>
                    <a:off x="35819" y="4293096"/>
                    <a:ext cx="360362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7" name="Rectangle 126"/>
                  <p:cNvSpPr/>
                  <p:nvPr/>
                </p:nvSpPr>
                <p:spPr>
                  <a:xfrm>
                    <a:off x="159644" y="4348673"/>
                    <a:ext cx="144462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4" name="Groupe 85"/>
                <p:cNvGrpSpPr/>
                <p:nvPr/>
              </p:nvGrpSpPr>
              <p:grpSpPr bwMode="auto">
                <a:xfrm>
                  <a:off x="1159639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24" name="Rectangle 123"/>
                  <p:cNvSpPr/>
                  <p:nvPr/>
                </p:nvSpPr>
                <p:spPr>
                  <a:xfrm>
                    <a:off x="-197" y="4293096"/>
                    <a:ext cx="431800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5" name="Rectangle 124"/>
                  <p:cNvSpPr/>
                  <p:nvPr/>
                </p:nvSpPr>
                <p:spPr>
                  <a:xfrm>
                    <a:off x="150616" y="4348673"/>
                    <a:ext cx="188912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5" name="Groupe 86"/>
                <p:cNvGrpSpPr/>
                <p:nvPr/>
              </p:nvGrpSpPr>
              <p:grpSpPr bwMode="auto">
                <a:xfrm>
                  <a:off x="1555175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22" name="Rectangle 121"/>
                  <p:cNvSpPr/>
                  <p:nvPr/>
                </p:nvSpPr>
                <p:spPr>
                  <a:xfrm>
                    <a:off x="36067" y="4293096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>
                  <a:xfrm>
                    <a:off x="186880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6" name="Groupe 87"/>
                <p:cNvGrpSpPr/>
                <p:nvPr/>
              </p:nvGrpSpPr>
              <p:grpSpPr bwMode="auto">
                <a:xfrm>
                  <a:off x="764103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20" name="Rectangle 119"/>
                  <p:cNvSpPr/>
                  <p:nvPr/>
                </p:nvSpPr>
                <p:spPr>
                  <a:xfrm>
                    <a:off x="52" y="4293096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1" name="Rectangle 120"/>
                  <p:cNvSpPr/>
                  <p:nvPr/>
                </p:nvSpPr>
                <p:spPr>
                  <a:xfrm>
                    <a:off x="150864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7" name="Groupe 88"/>
                <p:cNvGrpSpPr/>
                <p:nvPr/>
              </p:nvGrpSpPr>
              <p:grpSpPr bwMode="auto">
                <a:xfrm>
                  <a:off x="2346247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18" name="Rectangle 117"/>
                  <p:cNvSpPr/>
                  <p:nvPr/>
                </p:nvSpPr>
                <p:spPr>
                  <a:xfrm>
                    <a:off x="645" y="4293096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9" name="Rectangle 118"/>
                  <p:cNvSpPr/>
                  <p:nvPr/>
                </p:nvSpPr>
                <p:spPr>
                  <a:xfrm>
                    <a:off x="151458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2" name="Groupe 104"/>
              <p:cNvGrpSpPr/>
              <p:nvPr/>
            </p:nvGrpSpPr>
            <p:grpSpPr bwMode="auto">
              <a:xfrm>
                <a:off x="5481241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109" name="Rectangle 108"/>
                <p:cNvSpPr/>
                <p:nvPr/>
              </p:nvSpPr>
              <p:spPr>
                <a:xfrm>
                  <a:off x="397" y="4293096"/>
                  <a:ext cx="395287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>
                  <a:off x="151209" y="4348673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3" name="Groupe 105"/>
              <p:cNvGrpSpPr/>
              <p:nvPr/>
            </p:nvGrpSpPr>
            <p:grpSpPr bwMode="auto">
              <a:xfrm>
                <a:off x="5866807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593" y="4293096"/>
                  <a:ext cx="395288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151406" y="4348673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4" name="Groupe 107"/>
              <p:cNvGrpSpPr/>
              <p:nvPr/>
            </p:nvGrpSpPr>
            <p:grpSpPr bwMode="auto">
              <a:xfrm>
                <a:off x="6640880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105" name="Rectangle 104"/>
                <p:cNvSpPr/>
                <p:nvPr/>
              </p:nvSpPr>
              <p:spPr>
                <a:xfrm>
                  <a:off x="-367" y="4293096"/>
                  <a:ext cx="395287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6" name="Rectangle 105"/>
                <p:cNvSpPr/>
                <p:nvPr/>
              </p:nvSpPr>
              <p:spPr>
                <a:xfrm>
                  <a:off x="150445" y="4348673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5" name="Groupe 109"/>
              <p:cNvGrpSpPr/>
              <p:nvPr/>
            </p:nvGrpSpPr>
            <p:grpSpPr bwMode="auto">
              <a:xfrm>
                <a:off x="6245344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103" name="Rectangle 102"/>
                <p:cNvSpPr/>
                <p:nvPr/>
              </p:nvSpPr>
              <p:spPr>
                <a:xfrm>
                  <a:off x="-119" y="4293096"/>
                  <a:ext cx="395288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150694" y="4348673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6" name="Groupe 13"/>
              <p:cNvGrpSpPr/>
              <p:nvPr/>
            </p:nvGrpSpPr>
            <p:grpSpPr bwMode="auto">
              <a:xfrm>
                <a:off x="7036416" y="4293096"/>
                <a:ext cx="1186608" cy="216024"/>
                <a:chOff x="7036416" y="4293096"/>
                <a:chExt cx="1186608" cy="216024"/>
              </a:xfrm>
            </p:grpSpPr>
            <p:grpSp>
              <p:nvGrpSpPr>
                <p:cNvPr id="94" name="Groupe 106"/>
                <p:cNvGrpSpPr/>
                <p:nvPr/>
              </p:nvGrpSpPr>
              <p:grpSpPr bwMode="auto">
                <a:xfrm>
                  <a:off x="7431952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101" name="Rectangle 100"/>
                  <p:cNvSpPr/>
                  <p:nvPr/>
                </p:nvSpPr>
                <p:spPr>
                  <a:xfrm>
                    <a:off x="-35789" y="4293096"/>
                    <a:ext cx="431800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" name="Rectangle 101"/>
                  <p:cNvSpPr/>
                  <p:nvPr/>
                </p:nvSpPr>
                <p:spPr>
                  <a:xfrm>
                    <a:off x="149948" y="4348673"/>
                    <a:ext cx="153988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95" name="Groupe 108"/>
                <p:cNvGrpSpPr/>
                <p:nvPr/>
              </p:nvGrpSpPr>
              <p:grpSpPr bwMode="auto">
                <a:xfrm>
                  <a:off x="7036416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99" name="Rectangle 98"/>
                  <p:cNvSpPr/>
                  <p:nvPr/>
                </p:nvSpPr>
                <p:spPr>
                  <a:xfrm>
                    <a:off x="-616" y="4293096"/>
                    <a:ext cx="360363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" name="Rectangle 99"/>
                  <p:cNvSpPr/>
                  <p:nvPr/>
                </p:nvSpPr>
                <p:spPr>
                  <a:xfrm>
                    <a:off x="150197" y="4348673"/>
                    <a:ext cx="13335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96" name="Groupe 110"/>
                <p:cNvGrpSpPr/>
                <p:nvPr/>
              </p:nvGrpSpPr>
              <p:grpSpPr bwMode="auto">
                <a:xfrm>
                  <a:off x="7827488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97" name="Rectangle 96"/>
                  <p:cNvSpPr/>
                  <p:nvPr/>
                </p:nvSpPr>
                <p:spPr>
                  <a:xfrm>
                    <a:off x="475" y="4293096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" name="Rectangle 97"/>
                  <p:cNvSpPr/>
                  <p:nvPr/>
                </p:nvSpPr>
                <p:spPr>
                  <a:xfrm>
                    <a:off x="151287" y="4348673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7" name="Groupe 127"/>
              <p:cNvGrpSpPr/>
              <p:nvPr/>
            </p:nvGrpSpPr>
            <p:grpSpPr bwMode="auto">
              <a:xfrm>
                <a:off x="8598394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92" name="Rectangle 91"/>
                <p:cNvSpPr/>
                <p:nvPr/>
              </p:nvSpPr>
              <p:spPr>
                <a:xfrm>
                  <a:off x="-494" y="4293096"/>
                  <a:ext cx="395288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150319" y="4348673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8" name="Groupe 128"/>
              <p:cNvGrpSpPr/>
              <p:nvPr/>
            </p:nvGrpSpPr>
            <p:grpSpPr bwMode="auto">
              <a:xfrm>
                <a:off x="8202858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90" name="Rectangle 89"/>
                <p:cNvSpPr/>
                <p:nvPr/>
              </p:nvSpPr>
              <p:spPr>
                <a:xfrm>
                  <a:off x="-245" y="4293096"/>
                  <a:ext cx="395287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150567" y="4348673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9" name="Rectangle 88"/>
              <p:cNvSpPr/>
              <p:nvPr/>
            </p:nvSpPr>
            <p:spPr>
              <a:xfrm>
                <a:off x="8993188" y="4293096"/>
                <a:ext cx="150812" cy="215955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e 137"/>
            <p:cNvGrpSpPr/>
            <p:nvPr/>
          </p:nvGrpSpPr>
          <p:grpSpPr bwMode="auto">
            <a:xfrm>
              <a:off x="0" y="5733256"/>
              <a:ext cx="9144000" cy="216024"/>
              <a:chOff x="0" y="4293096"/>
              <a:chExt cx="9144000" cy="216024"/>
            </a:xfrm>
          </p:grpSpPr>
          <p:grpSp>
            <p:nvGrpSpPr>
              <p:cNvPr id="7" name="Groupe 138"/>
              <p:cNvGrpSpPr/>
              <p:nvPr/>
            </p:nvGrpSpPr>
            <p:grpSpPr bwMode="auto">
              <a:xfrm>
                <a:off x="0" y="4293096"/>
                <a:ext cx="2741783" cy="216024"/>
                <a:chOff x="0" y="4293096"/>
                <a:chExt cx="2741783" cy="216024"/>
              </a:xfrm>
            </p:grpSpPr>
            <p:grpSp>
              <p:nvGrpSpPr>
                <p:cNvPr id="59" name="Groupe 190"/>
                <p:cNvGrpSpPr/>
                <p:nvPr/>
              </p:nvGrpSpPr>
              <p:grpSpPr bwMode="auto">
                <a:xfrm>
                  <a:off x="0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78" name="Rectangle 77"/>
                  <p:cNvSpPr/>
                  <p:nvPr/>
                </p:nvSpPr>
                <p:spPr>
                  <a:xfrm>
                    <a:off x="0" y="4293165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9" name="Rectangle 78"/>
                  <p:cNvSpPr/>
                  <p:nvPr/>
                </p:nvSpPr>
                <p:spPr>
                  <a:xfrm>
                    <a:off x="150813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60" name="Groupe 191"/>
                <p:cNvGrpSpPr/>
                <p:nvPr/>
              </p:nvGrpSpPr>
              <p:grpSpPr bwMode="auto">
                <a:xfrm>
                  <a:off x="385566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76" name="Rectangle 75"/>
                  <p:cNvSpPr/>
                  <p:nvPr/>
                </p:nvSpPr>
                <p:spPr>
                  <a:xfrm>
                    <a:off x="197" y="4293165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" name="Rectangle 76"/>
                  <p:cNvSpPr/>
                  <p:nvPr/>
                </p:nvSpPr>
                <p:spPr>
                  <a:xfrm>
                    <a:off x="151009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61" name="Groupe 192"/>
                <p:cNvGrpSpPr/>
                <p:nvPr/>
              </p:nvGrpSpPr>
              <p:grpSpPr bwMode="auto">
                <a:xfrm>
                  <a:off x="1950711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74" name="Rectangle 73"/>
                  <p:cNvSpPr/>
                  <p:nvPr/>
                </p:nvSpPr>
                <p:spPr>
                  <a:xfrm>
                    <a:off x="327" y="4293165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" name="Rectangle 74"/>
                  <p:cNvSpPr/>
                  <p:nvPr/>
                </p:nvSpPr>
                <p:spPr>
                  <a:xfrm>
                    <a:off x="151139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62" name="Groupe 193"/>
                <p:cNvGrpSpPr/>
                <p:nvPr/>
              </p:nvGrpSpPr>
              <p:grpSpPr bwMode="auto">
                <a:xfrm>
                  <a:off x="1159639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72" name="Rectangle 71"/>
                  <p:cNvSpPr/>
                  <p:nvPr/>
                </p:nvSpPr>
                <p:spPr>
                  <a:xfrm>
                    <a:off x="-764" y="4293165"/>
                    <a:ext cx="396875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Rectangle 72"/>
                  <p:cNvSpPr/>
                  <p:nvPr/>
                </p:nvSpPr>
                <p:spPr>
                  <a:xfrm>
                    <a:off x="150049" y="4348741"/>
                    <a:ext cx="153987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63" name="Groupe 194"/>
                <p:cNvGrpSpPr/>
                <p:nvPr/>
              </p:nvGrpSpPr>
              <p:grpSpPr bwMode="auto">
                <a:xfrm>
                  <a:off x="1555175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70" name="Rectangle 69"/>
                  <p:cNvSpPr/>
                  <p:nvPr/>
                </p:nvSpPr>
                <p:spPr>
                  <a:xfrm>
                    <a:off x="575" y="4293165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151388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64" name="Groupe 195"/>
                <p:cNvGrpSpPr/>
                <p:nvPr/>
              </p:nvGrpSpPr>
              <p:grpSpPr bwMode="auto">
                <a:xfrm>
                  <a:off x="764103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68" name="Rectangle 67"/>
                  <p:cNvSpPr/>
                  <p:nvPr/>
                </p:nvSpPr>
                <p:spPr>
                  <a:xfrm>
                    <a:off x="-515" y="4293165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150297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65" name="Groupe 196"/>
                <p:cNvGrpSpPr/>
                <p:nvPr/>
              </p:nvGrpSpPr>
              <p:grpSpPr bwMode="auto">
                <a:xfrm>
                  <a:off x="2346247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66" name="Rectangle 65"/>
                  <p:cNvSpPr/>
                  <p:nvPr/>
                </p:nvSpPr>
                <p:spPr>
                  <a:xfrm>
                    <a:off x="78" y="4293165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150891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" name="Groupe 139"/>
              <p:cNvGrpSpPr/>
              <p:nvPr/>
            </p:nvGrpSpPr>
            <p:grpSpPr bwMode="auto">
              <a:xfrm>
                <a:off x="2739458" y="4293096"/>
                <a:ext cx="2741783" cy="216024"/>
                <a:chOff x="0" y="4293096"/>
                <a:chExt cx="2741783" cy="216024"/>
              </a:xfrm>
            </p:grpSpPr>
            <p:grpSp>
              <p:nvGrpSpPr>
                <p:cNvPr id="38" name="Groupe 169"/>
                <p:cNvGrpSpPr/>
                <p:nvPr/>
              </p:nvGrpSpPr>
              <p:grpSpPr bwMode="auto">
                <a:xfrm>
                  <a:off x="0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57" name="Rectangle 56"/>
                  <p:cNvSpPr/>
                  <p:nvPr/>
                </p:nvSpPr>
                <p:spPr>
                  <a:xfrm>
                    <a:off x="567" y="4293165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151380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9" name="Groupe 170"/>
                <p:cNvGrpSpPr/>
                <p:nvPr/>
              </p:nvGrpSpPr>
              <p:grpSpPr bwMode="auto">
                <a:xfrm>
                  <a:off x="385566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764" y="4293165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151576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0" name="Groupe 171"/>
                <p:cNvGrpSpPr/>
                <p:nvPr/>
              </p:nvGrpSpPr>
              <p:grpSpPr bwMode="auto">
                <a:xfrm>
                  <a:off x="1950711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53" name="Rectangle 52"/>
                  <p:cNvSpPr/>
                  <p:nvPr/>
                </p:nvSpPr>
                <p:spPr>
                  <a:xfrm>
                    <a:off x="35819" y="4293165"/>
                    <a:ext cx="360362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159644" y="4348741"/>
                    <a:ext cx="144462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1" name="Groupe 172"/>
                <p:cNvGrpSpPr/>
                <p:nvPr/>
              </p:nvGrpSpPr>
              <p:grpSpPr bwMode="auto">
                <a:xfrm>
                  <a:off x="1159639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-197" y="4293165"/>
                    <a:ext cx="431800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>
                    <a:off x="150616" y="4348741"/>
                    <a:ext cx="188912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2" name="Groupe 173"/>
                <p:cNvGrpSpPr/>
                <p:nvPr/>
              </p:nvGrpSpPr>
              <p:grpSpPr bwMode="auto">
                <a:xfrm>
                  <a:off x="1555175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49" name="Rectangle 48"/>
                  <p:cNvSpPr/>
                  <p:nvPr/>
                </p:nvSpPr>
                <p:spPr>
                  <a:xfrm>
                    <a:off x="36067" y="4293165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" name="Rectangle 49"/>
                  <p:cNvSpPr/>
                  <p:nvPr/>
                </p:nvSpPr>
                <p:spPr>
                  <a:xfrm>
                    <a:off x="186880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3" name="Groupe 174"/>
                <p:cNvGrpSpPr/>
                <p:nvPr/>
              </p:nvGrpSpPr>
              <p:grpSpPr bwMode="auto">
                <a:xfrm>
                  <a:off x="764103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47" name="Rectangle 46"/>
                  <p:cNvSpPr/>
                  <p:nvPr/>
                </p:nvSpPr>
                <p:spPr>
                  <a:xfrm>
                    <a:off x="52" y="4293165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" name="Rectangle 47"/>
                  <p:cNvSpPr/>
                  <p:nvPr/>
                </p:nvSpPr>
                <p:spPr>
                  <a:xfrm>
                    <a:off x="150864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4" name="Groupe 175"/>
                <p:cNvGrpSpPr/>
                <p:nvPr/>
              </p:nvGrpSpPr>
              <p:grpSpPr bwMode="auto">
                <a:xfrm>
                  <a:off x="2346247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45" name="Rectangle 44"/>
                  <p:cNvSpPr/>
                  <p:nvPr/>
                </p:nvSpPr>
                <p:spPr>
                  <a:xfrm>
                    <a:off x="645" y="4293165"/>
                    <a:ext cx="395288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151458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" name="Groupe 140"/>
              <p:cNvGrpSpPr/>
              <p:nvPr/>
            </p:nvGrpSpPr>
            <p:grpSpPr bwMode="auto">
              <a:xfrm>
                <a:off x="5481241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397" y="4293165"/>
                  <a:ext cx="395287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151209" y="4348741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" name="Groupe 141"/>
              <p:cNvGrpSpPr/>
              <p:nvPr/>
            </p:nvGrpSpPr>
            <p:grpSpPr bwMode="auto">
              <a:xfrm>
                <a:off x="5866807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593" y="4293165"/>
                  <a:ext cx="395288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151406" y="4348741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" name="Groupe 142"/>
              <p:cNvGrpSpPr/>
              <p:nvPr/>
            </p:nvGrpSpPr>
            <p:grpSpPr bwMode="auto">
              <a:xfrm>
                <a:off x="6640880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-367" y="4293165"/>
                  <a:ext cx="395287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150445" y="4348741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e 143"/>
              <p:cNvGrpSpPr/>
              <p:nvPr/>
            </p:nvGrpSpPr>
            <p:grpSpPr bwMode="auto">
              <a:xfrm>
                <a:off x="6245344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-119" y="4293165"/>
                  <a:ext cx="395288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150694" y="4348741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" name="Groupe 144"/>
              <p:cNvGrpSpPr/>
              <p:nvPr/>
            </p:nvGrpSpPr>
            <p:grpSpPr bwMode="auto">
              <a:xfrm>
                <a:off x="7036416" y="4293096"/>
                <a:ext cx="1186608" cy="216024"/>
                <a:chOff x="7036416" y="4293096"/>
                <a:chExt cx="1186608" cy="216024"/>
              </a:xfrm>
            </p:grpSpPr>
            <p:grpSp>
              <p:nvGrpSpPr>
                <p:cNvPr id="21" name="Groupe 152"/>
                <p:cNvGrpSpPr/>
                <p:nvPr/>
              </p:nvGrpSpPr>
              <p:grpSpPr bwMode="auto">
                <a:xfrm>
                  <a:off x="7431952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28" name="Rectangle 27"/>
                  <p:cNvSpPr/>
                  <p:nvPr/>
                </p:nvSpPr>
                <p:spPr>
                  <a:xfrm>
                    <a:off x="-35789" y="4293165"/>
                    <a:ext cx="431800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149948" y="4348741"/>
                    <a:ext cx="153988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2" name="Groupe 153"/>
                <p:cNvGrpSpPr/>
                <p:nvPr/>
              </p:nvGrpSpPr>
              <p:grpSpPr bwMode="auto">
                <a:xfrm>
                  <a:off x="7036416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26" name="Rectangle 25"/>
                  <p:cNvSpPr/>
                  <p:nvPr/>
                </p:nvSpPr>
                <p:spPr>
                  <a:xfrm>
                    <a:off x="-616" y="4293165"/>
                    <a:ext cx="360363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150197" y="4348741"/>
                    <a:ext cx="13335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3" name="Groupe 154"/>
                <p:cNvGrpSpPr/>
                <p:nvPr/>
              </p:nvGrpSpPr>
              <p:grpSpPr bwMode="auto">
                <a:xfrm>
                  <a:off x="7827488" y="4293096"/>
                  <a:ext cx="395536" cy="216024"/>
                  <a:chOff x="0" y="4293096"/>
                  <a:chExt cx="395536" cy="216024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475" y="4293165"/>
                    <a:ext cx="395287" cy="215955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51287" y="4348741"/>
                    <a:ext cx="152400" cy="9527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4" name="Groupe 145"/>
              <p:cNvGrpSpPr/>
              <p:nvPr/>
            </p:nvGrpSpPr>
            <p:grpSpPr bwMode="auto">
              <a:xfrm>
                <a:off x="8598394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-494" y="4293165"/>
                  <a:ext cx="395288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150319" y="4348741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" name="Groupe 146"/>
              <p:cNvGrpSpPr/>
              <p:nvPr/>
            </p:nvGrpSpPr>
            <p:grpSpPr bwMode="auto">
              <a:xfrm>
                <a:off x="8202858" y="4293096"/>
                <a:ext cx="395536" cy="216024"/>
                <a:chOff x="0" y="4293096"/>
                <a:chExt cx="395536" cy="216024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-245" y="4293165"/>
                  <a:ext cx="395287" cy="21595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150567" y="4348741"/>
                  <a:ext cx="152400" cy="9527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8993188" y="4293165"/>
                <a:ext cx="150812" cy="215955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53" name="Rectangle 2"/>
          <p:cNvSpPr txBox="1">
            <a:spLocks noChangeArrowheads="1"/>
          </p:cNvSpPr>
          <p:nvPr/>
        </p:nvSpPr>
        <p:spPr bwMode="auto">
          <a:xfrm>
            <a:off x="233363" y="1268760"/>
            <a:ext cx="87312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8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Le baccalauréat professionnel : une autre possibilité…</a:t>
            </a:r>
          </a:p>
        </p:txBody>
      </p:sp>
      <p:grpSp>
        <p:nvGrpSpPr>
          <p:cNvPr id="154" name="Groupe 153"/>
          <p:cNvGrpSpPr/>
          <p:nvPr/>
        </p:nvGrpSpPr>
        <p:grpSpPr bwMode="auto">
          <a:xfrm>
            <a:off x="631825" y="4667250"/>
            <a:ext cx="7851775" cy="1255713"/>
            <a:chOff x="631284" y="4759690"/>
            <a:chExt cx="7851694" cy="1255281"/>
          </a:xfrm>
        </p:grpSpPr>
        <p:sp>
          <p:nvSpPr>
            <p:cNvPr id="155" name="Ellipse 4"/>
            <p:cNvSpPr/>
            <p:nvPr/>
          </p:nvSpPr>
          <p:spPr>
            <a:xfrm>
              <a:off x="680993" y="5798379"/>
              <a:ext cx="1417273" cy="185447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lIns="0" tIns="0" rIns="0" bIns="0" spcCol="1270"/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BATIMENT</a:t>
              </a:r>
            </a:p>
          </p:txBody>
        </p:sp>
        <p:sp>
          <p:nvSpPr>
            <p:cNvPr id="156" name="Ellipse 4"/>
            <p:cNvSpPr/>
            <p:nvPr/>
          </p:nvSpPr>
          <p:spPr>
            <a:xfrm>
              <a:off x="2756679" y="5798379"/>
              <a:ext cx="1466893" cy="216592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lIns="0" tIns="0" rIns="0" bIns="0" spcCol="1270"/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157" name="Ellipse 4"/>
            <p:cNvSpPr/>
            <p:nvPr/>
          </p:nvSpPr>
          <p:spPr>
            <a:xfrm>
              <a:off x="4972791" y="5798379"/>
              <a:ext cx="1387211" cy="216592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lIns="0" tIns="0" rIns="0" bIns="0" spcCol="1270"/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INDUSTRIE</a:t>
              </a:r>
            </a:p>
          </p:txBody>
        </p:sp>
        <p:sp>
          <p:nvSpPr>
            <p:cNvPr id="158" name="Ellipse 4"/>
            <p:cNvSpPr/>
            <p:nvPr/>
          </p:nvSpPr>
          <p:spPr>
            <a:xfrm>
              <a:off x="7013884" y="5782806"/>
              <a:ext cx="1426990" cy="216592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lIns="0" tIns="0" rIns="0" bIns="0" spcCol="1270"/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AGRICOLE</a:t>
              </a:r>
            </a:p>
          </p:txBody>
        </p:sp>
        <p:pic>
          <p:nvPicPr>
            <p:cNvPr id="159" name="Image 2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284" y="4759690"/>
              <a:ext cx="1516690" cy="1027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" name="Image 2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3962" y="4771275"/>
              <a:ext cx="1544764" cy="1027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1" name="Image 2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8214" y="4759690"/>
              <a:ext cx="1544764" cy="999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2" name="Image 2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0671" y="4773534"/>
              <a:ext cx="1544764" cy="1024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" name="ZoneTexte 162"/>
          <p:cNvSpPr txBox="1">
            <a:spLocks noChangeArrowheads="1"/>
          </p:cNvSpPr>
          <p:nvPr/>
        </p:nvSpPr>
        <p:spPr bwMode="auto">
          <a:xfrm>
            <a:off x="530225" y="3210273"/>
            <a:ext cx="8110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sz="2000" dirty="0" smtClean="0">
                <a:solidFill>
                  <a:prstClr val="black"/>
                </a:solidFill>
                <a:latin typeface="Calibri" panose="020F0502020204030204"/>
              </a:rPr>
              <a:t>les lycées professionnels proposent des spécialités dans de nombreux secteurs : </a:t>
            </a:r>
            <a:r>
              <a:rPr lang="fr-FR" sz="2000" b="1" dirty="0" smtClean="0">
                <a:solidFill>
                  <a:prstClr val="black"/>
                </a:solidFill>
                <a:latin typeface="Calibri" panose="020F0502020204030204"/>
              </a:rPr>
              <a:t>mini stages recommandés pour la procédure passerelle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2430265" y="306389"/>
            <a:ext cx="6318448" cy="52322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i="0" kern="0" dirty="0">
                <a:solidFill>
                  <a:prstClr val="white"/>
                </a:solidFill>
                <a:latin typeface="Arial Black" panose="020B0A04020102020204" charset="0"/>
              </a:rPr>
              <a:t>L’ enseignement professionnel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673225" y="4038571"/>
            <a:ext cx="2471014" cy="906986"/>
          </a:xfrm>
          <a:prstGeom prst="rect">
            <a:avLst/>
          </a:prstGeom>
          <a:solidFill>
            <a:srgbClr val="51515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ZoneTexte 19"/>
          <p:cNvSpPr txBox="1">
            <a:spLocks noChangeArrowheads="1"/>
          </p:cNvSpPr>
          <p:nvPr/>
        </p:nvSpPr>
        <p:spPr bwMode="auto">
          <a:xfrm>
            <a:off x="1673225" y="4243681"/>
            <a:ext cx="2471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2000" b="1" dirty="0" smtClean="0">
                <a:solidFill>
                  <a:prstClr val="white"/>
                </a:solidFill>
                <a:latin typeface="Calibri" panose="020F0502020204030204"/>
              </a:rPr>
              <a:t>1</a:t>
            </a:r>
            <a:r>
              <a:rPr lang="fr-FR" sz="2000" b="1" baseline="30000" dirty="0" smtClean="0">
                <a:solidFill>
                  <a:prstClr val="white"/>
                </a:solidFill>
                <a:latin typeface="Calibri" panose="020F0502020204030204"/>
              </a:rPr>
              <a:t>re</a:t>
            </a:r>
            <a:r>
              <a:rPr lang="fr-FR" sz="2000" b="1" dirty="0" smtClean="0">
                <a:solidFill>
                  <a:prstClr val="white"/>
                </a:solidFill>
                <a:latin typeface="Calibri" panose="020F0502020204030204"/>
              </a:rPr>
              <a:t> Professionnelle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5087945" y="4355181"/>
            <a:ext cx="2364375" cy="441971"/>
          </a:xfrm>
          <a:prstGeom prst="rect">
            <a:avLst/>
          </a:prstGeom>
          <a:solidFill>
            <a:srgbClr val="51515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ZoneTexte 21"/>
          <p:cNvSpPr txBox="1">
            <a:spLocks noChangeArrowheads="1"/>
          </p:cNvSpPr>
          <p:nvPr/>
        </p:nvSpPr>
        <p:spPr bwMode="auto">
          <a:xfrm>
            <a:off x="5132389" y="4355181"/>
            <a:ext cx="24129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2000" b="1" dirty="0" smtClean="0">
                <a:solidFill>
                  <a:prstClr val="white"/>
                </a:solidFill>
                <a:latin typeface="Calibri" panose="020F0502020204030204"/>
              </a:rPr>
              <a:t>2</a:t>
            </a:r>
            <a:r>
              <a:rPr lang="fr-FR" sz="2000" b="1" baseline="30000" dirty="0" smtClean="0">
                <a:solidFill>
                  <a:prstClr val="white"/>
                </a:solidFill>
                <a:latin typeface="Calibri" panose="020F0502020204030204"/>
              </a:rPr>
              <a:t>de</a:t>
            </a:r>
            <a:r>
              <a:rPr lang="fr-FR" sz="2000" b="1" dirty="0" smtClean="0">
                <a:solidFill>
                  <a:prstClr val="white"/>
                </a:solidFill>
                <a:latin typeface="Calibri" panose="020F0502020204030204"/>
              </a:rPr>
              <a:t> Professionnelle</a:t>
            </a:r>
          </a:p>
        </p:txBody>
      </p:sp>
      <p:sp>
        <p:nvSpPr>
          <p:cNvPr id="23" name="ZoneTexte 22"/>
          <p:cNvSpPr txBox="1">
            <a:spLocks noChangeArrowheads="1"/>
          </p:cNvSpPr>
          <p:nvPr/>
        </p:nvSpPr>
        <p:spPr bwMode="auto">
          <a:xfrm>
            <a:off x="1403648" y="2774425"/>
            <a:ext cx="3001665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2000" b="1" dirty="0" smtClean="0">
                <a:solidFill>
                  <a:prstClr val="black"/>
                </a:solidFill>
                <a:latin typeface="Calibri" panose="020F0502020204030204"/>
              </a:rPr>
              <a:t>Procédure </a:t>
            </a:r>
            <a:r>
              <a:rPr lang="fr-FR" sz="2000" b="1" dirty="0" smtClean="0">
                <a:solidFill>
                  <a:prstClr val="black"/>
                </a:solidFill>
                <a:latin typeface="Calibri" panose="020F0502020204030204"/>
              </a:rPr>
              <a:t>passerelle</a:t>
            </a:r>
          </a:p>
          <a:p>
            <a:pPr algn="ctr" eaLnBrk="1" hangingPunct="1">
              <a:defRPr/>
            </a:pPr>
            <a:r>
              <a:rPr lang="fr-FR" b="1" dirty="0" smtClean="0">
                <a:solidFill>
                  <a:prstClr val="black"/>
                </a:solidFill>
                <a:latin typeface="Calibri" panose="020F0502020204030204"/>
              </a:rPr>
              <a:t>(Bac Pro    en 2 ans)</a:t>
            </a:r>
            <a:endParaRPr lang="fr-FR" b="1" dirty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ZoneTexte 23"/>
          <p:cNvSpPr txBox="1">
            <a:spLocks noChangeArrowheads="1"/>
          </p:cNvSpPr>
          <p:nvPr/>
        </p:nvSpPr>
        <p:spPr bwMode="auto">
          <a:xfrm>
            <a:off x="5132388" y="2814435"/>
            <a:ext cx="241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2000" dirty="0" smtClean="0">
                <a:solidFill>
                  <a:prstClr val="black"/>
                </a:solidFill>
                <a:latin typeface="Calibri" panose="020F0502020204030204"/>
              </a:rPr>
              <a:t>Procédure post-3</a:t>
            </a:r>
            <a:r>
              <a:rPr lang="fr-FR" sz="2000" baseline="30000" dirty="0" smtClean="0">
                <a:solidFill>
                  <a:prstClr val="black"/>
                </a:solidFill>
                <a:latin typeface="Calibri" panose="020F0502020204030204"/>
              </a:rPr>
              <a:t>e</a:t>
            </a: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233363" y="1704975"/>
            <a:ext cx="87312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8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</a:rPr>
              <a:t>Comment entrer en baccalauréat professionnel ?</a:t>
            </a: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 rot="-5400000" flipH="1">
            <a:off x="2309900" y="5498864"/>
            <a:ext cx="1080120" cy="108743"/>
          </a:xfrm>
          <a:prstGeom prst="leftArrow">
            <a:avLst>
              <a:gd name="adj1" fmla="val 50000"/>
              <a:gd name="adj2" fmla="val 75104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852341" y="6047258"/>
            <a:ext cx="1140271" cy="46038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5367337" y="6047258"/>
            <a:ext cx="1092125" cy="46038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grpSp>
        <p:nvGrpSpPr>
          <p:cNvPr id="29" name="Groupe 26"/>
          <p:cNvGrpSpPr/>
          <p:nvPr/>
        </p:nvGrpSpPr>
        <p:grpSpPr bwMode="auto">
          <a:xfrm>
            <a:off x="3824288" y="5784428"/>
            <a:ext cx="1550987" cy="596900"/>
            <a:chOff x="2262776" y="5097240"/>
            <a:chExt cx="5082661" cy="596900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2262776" y="5097240"/>
              <a:ext cx="5082661" cy="596900"/>
            </a:xfrm>
            <a:prstGeom prst="rect">
              <a:avLst/>
            </a:prstGeom>
            <a:solidFill>
              <a:srgbClr val="86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Monotype Sorts" pitchFamily="2" charset="2"/>
                <a:buNone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3310134" y="5164857"/>
              <a:ext cx="317435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fr-FR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</a:t>
              </a:r>
              <a:r>
                <a:rPr kumimoji="0" lang="en-GB" altLang="fr-FR" sz="2400" b="1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de</a:t>
              </a:r>
              <a:r>
                <a:rPr kumimoji="0" lang="en-GB" altLang="fr-FR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</a:t>
              </a:r>
              <a:r>
                <a:rPr kumimoji="0" lang="en-GB" altLang="fr-F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GT</a:t>
              </a:r>
              <a:endParaRPr kumimoji="0" lang="en-GB" alt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  <p:sp>
        <p:nvSpPr>
          <p:cNvPr id="32" name="AutoShape 7"/>
          <p:cNvSpPr>
            <a:spLocks noChangeArrowheads="1"/>
          </p:cNvSpPr>
          <p:nvPr/>
        </p:nvSpPr>
        <p:spPr bwMode="auto">
          <a:xfrm rot="-5400000" flipH="1">
            <a:off x="2440298" y="3569775"/>
            <a:ext cx="824086" cy="113506"/>
          </a:xfrm>
          <a:prstGeom prst="leftArrow">
            <a:avLst>
              <a:gd name="adj1" fmla="val 50000"/>
              <a:gd name="adj2" fmla="val 74922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34" name="AutoShape 7"/>
          <p:cNvSpPr>
            <a:spLocks noChangeArrowheads="1"/>
          </p:cNvSpPr>
          <p:nvPr/>
        </p:nvSpPr>
        <p:spPr bwMode="auto">
          <a:xfrm rot="-5400000" flipH="1">
            <a:off x="6047420" y="3569775"/>
            <a:ext cx="824086" cy="113506"/>
          </a:xfrm>
          <a:prstGeom prst="leftArrow">
            <a:avLst>
              <a:gd name="adj1" fmla="val 50000"/>
              <a:gd name="adj2" fmla="val 74922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35" name="AutoShape 7"/>
          <p:cNvSpPr>
            <a:spLocks noChangeArrowheads="1"/>
          </p:cNvSpPr>
          <p:nvPr/>
        </p:nvSpPr>
        <p:spPr bwMode="auto">
          <a:xfrm rot="-5400000" flipH="1">
            <a:off x="5923186" y="5500266"/>
            <a:ext cx="1072554" cy="113506"/>
          </a:xfrm>
          <a:prstGeom prst="leftArrow">
            <a:avLst>
              <a:gd name="adj1" fmla="val 50000"/>
              <a:gd name="adj2" fmla="val 75104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30265" y="306389"/>
            <a:ext cx="6318448" cy="52322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i="0" kern="0" dirty="0">
                <a:solidFill>
                  <a:prstClr val="white"/>
                </a:solidFill>
                <a:latin typeface="Arial Black" panose="020B0A04020102020204" charset="0"/>
              </a:rPr>
              <a:t>L’ enseignement professionnel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90095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420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TextShape 1"/>
          <p:cNvSpPr txBox="1"/>
          <p:nvPr/>
        </p:nvSpPr>
        <p:spPr>
          <a:xfrm>
            <a:off x="91950" y="0"/>
            <a:ext cx="8656513" cy="4771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>
            <a:normAutofit lnSpcReduction="10000"/>
          </a:bodyPr>
          <a:lstStyle/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/>
                <a:cs typeface="+mn-cs"/>
              </a:rPr>
              <a:t>Pour vous aider </a:t>
            </a:r>
          </a:p>
        </p:txBody>
      </p:sp>
      <p:sp>
        <p:nvSpPr>
          <p:cNvPr id="484" name="CustomShape 3"/>
          <p:cNvSpPr/>
          <p:nvPr/>
        </p:nvSpPr>
        <p:spPr>
          <a:xfrm>
            <a:off x="91951" y="1354695"/>
            <a:ext cx="8584506" cy="93318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8490" tIns="0" rIns="158490" bIns="0" anchor="ctr"/>
          <a:lstStyle/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fr-FR" sz="3000" b="1" i="0" spc="-1" dirty="0">
                <a:solidFill>
                  <a:srgbClr val="FF0000"/>
                </a:solidFill>
                <a:latin typeface="Calibri" panose="020F0502020204030204"/>
              </a:rPr>
              <a:t>Journées portes </a:t>
            </a:r>
            <a:r>
              <a:rPr lang="fr-FR" sz="3000" b="1" i="0" spc="-1" dirty="0" smtClean="0">
                <a:solidFill>
                  <a:srgbClr val="FF0000"/>
                </a:solidFill>
                <a:latin typeface="Calibri" panose="020F0502020204030204"/>
              </a:rPr>
              <a:t>ouvertes </a:t>
            </a:r>
            <a:r>
              <a:rPr lang="fr-FR" sz="3000" b="1" i="0" spc="-1" dirty="0">
                <a:solidFill>
                  <a:srgbClr val="FF0000"/>
                </a:solidFill>
                <a:latin typeface="Calibri" panose="020F0502020204030204"/>
              </a:rPr>
              <a:t>dans les </a:t>
            </a:r>
            <a:r>
              <a:rPr lang="fr-FR" sz="3000" b="1" i="0" spc="-1" dirty="0" smtClean="0">
                <a:solidFill>
                  <a:srgbClr val="FF0000"/>
                </a:solidFill>
                <a:latin typeface="Calibri" panose="020F0502020204030204"/>
              </a:rPr>
              <a:t>établissements:</a:t>
            </a:r>
          </a:p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fr-FR" sz="3000" i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Pour les 3 </a:t>
            </a:r>
            <a:r>
              <a:rPr lang="fr-FR" sz="3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lycées de </a:t>
            </a:r>
            <a:r>
              <a:rPr lang="fr-FR" sz="3000" i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Saint </a:t>
            </a:r>
            <a:r>
              <a:rPr lang="fr-FR" sz="3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Girons le Samedi </a:t>
            </a:r>
            <a:r>
              <a:rPr lang="fr-FR" sz="3000" i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14 Février </a:t>
            </a:r>
            <a:endParaRPr lang="fr-FR" sz="3000" i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</a:endParaRPr>
          </a:p>
        </p:txBody>
      </p:sp>
      <p:sp>
        <p:nvSpPr>
          <p:cNvPr id="488" name="CustomShape 7"/>
          <p:cNvSpPr/>
          <p:nvPr/>
        </p:nvSpPr>
        <p:spPr>
          <a:xfrm>
            <a:off x="261938" y="3552363"/>
            <a:ext cx="8486525" cy="208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8490" tIns="0" rIns="158490" bIns="0" anchor="ctr"/>
          <a:lstStyle/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fr-FR" sz="1425" b="1" i="0" spc="-1">
                <a:solidFill>
                  <a:srgbClr val="FFFFFF"/>
                </a:solidFill>
                <a:latin typeface="Calibri" panose="020F0502020204030204"/>
              </a:rPr>
              <a:t>Le CDI du collège</a:t>
            </a:r>
            <a:endParaRPr lang="fr-FR" sz="1425" i="0" spc="-1">
              <a:solidFill>
                <a:prstClr val="black"/>
              </a:solidFill>
              <a:latin typeface="Arial" panose="020B0604020202020204"/>
            </a:endParaRPr>
          </a:p>
        </p:txBody>
      </p:sp>
      <p:sp>
        <p:nvSpPr>
          <p:cNvPr id="491" name="CustomShape 10"/>
          <p:cNvSpPr/>
          <p:nvPr/>
        </p:nvSpPr>
        <p:spPr>
          <a:xfrm>
            <a:off x="91950" y="2654132"/>
            <a:ext cx="8584506" cy="121987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8490" tIns="0" rIns="158490" bIns="0" anchor="ctr"/>
          <a:lstStyle/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endParaRPr lang="fr-FR" sz="1425" b="1" i="0" spc="-1" dirty="0">
              <a:solidFill>
                <a:srgbClr val="6E6E6E"/>
              </a:solidFill>
              <a:latin typeface="Calibri" panose="020F0502020204030204"/>
            </a:endParaRPr>
          </a:p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fr-FR" b="1" i="0" spc="-1" dirty="0" smtClean="0">
                <a:solidFill>
                  <a:srgbClr val="6E6E6E"/>
                </a:solidFill>
                <a:latin typeface="Calibri" panose="020F0502020204030204"/>
              </a:rPr>
              <a:t>                              </a:t>
            </a:r>
            <a:r>
              <a:rPr lang="fr-FR" sz="2000" b="1" i="0" spc="-1" dirty="0" smtClean="0">
                <a:solidFill>
                  <a:srgbClr val="6E6E6E"/>
                </a:solidFill>
                <a:latin typeface="Calibri" panose="020F0502020204030204"/>
              </a:rPr>
              <a:t>Voir </a:t>
            </a:r>
            <a:r>
              <a:rPr lang="fr-FR" sz="2000" b="1" i="0" spc="-1" dirty="0">
                <a:solidFill>
                  <a:srgbClr val="6E6E6E"/>
                </a:solidFill>
                <a:latin typeface="Calibri" panose="020F0502020204030204"/>
              </a:rPr>
              <a:t>aussi ressources </a:t>
            </a:r>
            <a:r>
              <a:rPr lang="fr-FR" sz="2000" b="1" i="0" spc="-1" dirty="0">
                <a:solidFill>
                  <a:srgbClr val="FF0000"/>
                </a:solidFill>
                <a:latin typeface="Calibri" panose="020F0502020204030204"/>
              </a:rPr>
              <a:t>sur l’ENT </a:t>
            </a:r>
            <a:r>
              <a:rPr lang="fr-FR" sz="2000" b="1" i="0" spc="-1" dirty="0">
                <a:solidFill>
                  <a:srgbClr val="6E6E6E"/>
                </a:solidFill>
                <a:latin typeface="Calibri" panose="020F0502020204030204"/>
              </a:rPr>
              <a:t>de </a:t>
            </a:r>
            <a:r>
              <a:rPr lang="fr-FR" sz="2000" b="1" i="0" spc="-1" dirty="0" smtClean="0">
                <a:solidFill>
                  <a:srgbClr val="6E6E6E"/>
                </a:solidFill>
                <a:latin typeface="Calibri" panose="020F0502020204030204"/>
              </a:rPr>
              <a:t>l’établissement</a:t>
            </a:r>
          </a:p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endParaRPr lang="fr-FR" b="1" i="0" spc="-1" dirty="0">
              <a:solidFill>
                <a:srgbClr val="6E6E6E"/>
              </a:solidFill>
              <a:latin typeface="Calibri" panose="020F0502020204030204"/>
            </a:endParaRPr>
          </a:p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endParaRPr lang="fr-FR" sz="1425" b="1" i="0" spc="-1" dirty="0">
              <a:solidFill>
                <a:srgbClr val="6E6E6E"/>
              </a:solidFill>
              <a:latin typeface="Calibri" panose="020F0502020204030204"/>
            </a:endParaRPr>
          </a:p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endParaRPr lang="fr-FR" sz="1425" i="0" spc="-1" dirty="0">
              <a:solidFill>
                <a:prstClr val="black"/>
              </a:solidFill>
              <a:latin typeface="Arial" panose="020B0604020202020204"/>
            </a:endParaRPr>
          </a:p>
        </p:txBody>
      </p:sp>
      <p:sp>
        <p:nvSpPr>
          <p:cNvPr id="492" name="CustomShape 11"/>
          <p:cNvSpPr/>
          <p:nvPr/>
        </p:nvSpPr>
        <p:spPr>
          <a:xfrm>
            <a:off x="91950" y="2287881"/>
            <a:ext cx="8656513" cy="468539"/>
          </a:xfrm>
          <a:prstGeom prst="roundRect">
            <a:avLst>
              <a:gd name="adj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493" name="CustomShape 12"/>
          <p:cNvSpPr/>
          <p:nvPr/>
        </p:nvSpPr>
        <p:spPr>
          <a:xfrm>
            <a:off x="313509" y="2202913"/>
            <a:ext cx="8434954" cy="4423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8490" tIns="0" rIns="158490" bIns="0" anchor="ctr"/>
          <a:lstStyle/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endParaRPr lang="fr-FR" sz="2100" i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</a:endParaRPr>
          </a:p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fr-FR" sz="2100" i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+ Immersions (mini stages) et stage fin 2GT</a:t>
            </a:r>
            <a:endParaRPr lang="fr-FR" sz="2100" i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</a:endParaRPr>
          </a:p>
        </p:txBody>
      </p:sp>
      <p:sp>
        <p:nvSpPr>
          <p:cNvPr id="10" name="CustomShape 9"/>
          <p:cNvSpPr/>
          <p:nvPr/>
        </p:nvSpPr>
        <p:spPr>
          <a:xfrm>
            <a:off x="91950" y="471329"/>
            <a:ext cx="8584506" cy="86868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8490" tIns="0" rIns="158490" bIns="0" anchor="ctr"/>
          <a:lstStyle/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525"/>
              </a:spcAft>
              <a:defRPr/>
            </a:pPr>
            <a:r>
              <a:rPr lang="fr-FR" sz="2000" b="1" i="0" u="sng" spc="-1" dirty="0" smtClean="0">
                <a:solidFill>
                  <a:srgbClr val="6E6E6E"/>
                </a:solidFill>
                <a:latin typeface="Calibri" panose="020F0502020204030204"/>
              </a:rPr>
              <a:t>Rencontrer  </a:t>
            </a:r>
            <a:r>
              <a:rPr lang="fr-FR" sz="2000" b="1" i="0" u="sng" spc="-1" dirty="0">
                <a:solidFill>
                  <a:srgbClr val="FFFF00"/>
                </a:solidFill>
                <a:latin typeface="Calibri" panose="020F0502020204030204"/>
              </a:rPr>
              <a:t>le PP </a:t>
            </a:r>
            <a:r>
              <a:rPr lang="fr-FR" sz="2000" b="1" i="0" u="sng" spc="-1" dirty="0">
                <a:solidFill>
                  <a:srgbClr val="6E6E6E"/>
                </a:solidFill>
                <a:latin typeface="Calibri" panose="020F0502020204030204"/>
              </a:rPr>
              <a:t>de la classe </a:t>
            </a:r>
            <a:r>
              <a:rPr lang="fr-FR" sz="2000" b="1" i="0" u="sng" spc="-1" dirty="0" smtClean="0">
                <a:solidFill>
                  <a:srgbClr val="6E6E6E"/>
                </a:solidFill>
                <a:latin typeface="Calibri" panose="020F0502020204030204"/>
              </a:rPr>
              <a:t>et/ou  </a:t>
            </a:r>
            <a:r>
              <a:rPr lang="fr-FR" sz="2000" b="1" i="0" u="sng" spc="-1" dirty="0">
                <a:solidFill>
                  <a:srgbClr val="6E6E6E"/>
                </a:solidFill>
                <a:latin typeface="Calibri" panose="020F0502020204030204"/>
              </a:rPr>
              <a:t>la </a:t>
            </a:r>
            <a:r>
              <a:rPr lang="fr-FR" sz="2000" b="1" i="0" u="sng" spc="-1" dirty="0">
                <a:solidFill>
                  <a:srgbClr val="FFFF00"/>
                </a:solidFill>
                <a:latin typeface="Calibri" panose="020F0502020204030204"/>
              </a:rPr>
              <a:t>Psychologue </a:t>
            </a:r>
            <a:r>
              <a:rPr lang="fr-FR" sz="2000" b="1" i="0" u="sng" spc="-1" dirty="0" smtClean="0">
                <a:solidFill>
                  <a:srgbClr val="FFFF00"/>
                </a:solidFill>
                <a:latin typeface="Calibri" panose="020F0502020204030204"/>
              </a:rPr>
              <a:t>E.N </a:t>
            </a:r>
            <a:r>
              <a:rPr lang="fr-FR" sz="2000" b="1" i="0" spc="-1" dirty="0" smtClean="0">
                <a:solidFill>
                  <a:srgbClr val="6E6E6E"/>
                </a:solidFill>
                <a:latin typeface="Calibri" panose="020F0502020204030204"/>
              </a:rPr>
              <a:t>:</a:t>
            </a:r>
            <a:endParaRPr lang="fr-FR" sz="2000" i="0" spc="-1" dirty="0">
              <a:solidFill>
                <a:prstClr val="black"/>
              </a:solidFill>
              <a:latin typeface="Arial" panose="020B0604020202020204"/>
            </a:endParaRPr>
          </a:p>
          <a:p>
            <a:pPr defTabSz="685800" fontAlgn="auto">
              <a:lnSpc>
                <a:spcPct val="90000"/>
              </a:lnSpc>
              <a:spcBef>
                <a:spcPts val="0"/>
              </a:spcBef>
              <a:spcAft>
                <a:spcPts val="525"/>
              </a:spcAft>
              <a:buClr>
                <a:srgbClr val="6E6E6E"/>
              </a:buClr>
              <a:defRPr/>
            </a:pPr>
            <a:r>
              <a:rPr lang="fr-FR" b="1" i="0" spc="-1" dirty="0" smtClean="0">
                <a:solidFill>
                  <a:srgbClr val="6E6E6E"/>
                </a:solidFill>
                <a:latin typeface="Calibri" panose="020F0502020204030204"/>
              </a:rPr>
              <a:t>                </a:t>
            </a:r>
            <a:r>
              <a:rPr lang="fr-FR" sz="2000" b="1" i="0" spc="-1" dirty="0" smtClean="0">
                <a:solidFill>
                  <a:srgbClr val="6E6E6E"/>
                </a:solidFill>
                <a:latin typeface="Calibri" panose="020F0502020204030204"/>
              </a:rPr>
              <a:t>Au Lycée </a:t>
            </a:r>
            <a:r>
              <a:rPr lang="fr-FR" sz="2000" b="1" i="0" spc="-1" dirty="0">
                <a:solidFill>
                  <a:srgbClr val="6E6E6E"/>
                </a:solidFill>
                <a:latin typeface="Calibri" panose="020F0502020204030204"/>
              </a:rPr>
              <a:t>(Permanence </a:t>
            </a:r>
            <a:r>
              <a:rPr lang="fr-FR" sz="2000" b="1" i="0" spc="-1" dirty="0" smtClean="0">
                <a:solidFill>
                  <a:srgbClr val="6E6E6E"/>
                </a:solidFill>
                <a:latin typeface="Calibri" panose="020F0502020204030204"/>
              </a:rPr>
              <a:t>Mardi/Jeudi) ou au </a:t>
            </a:r>
            <a:r>
              <a:rPr lang="fr-FR" sz="2000" b="1" i="0" spc="-1" dirty="0">
                <a:solidFill>
                  <a:srgbClr val="6E6E6E"/>
                </a:solidFill>
                <a:latin typeface="Calibri" panose="020F0502020204030204"/>
              </a:rPr>
              <a:t>C.I.O </a:t>
            </a:r>
            <a:r>
              <a:rPr lang="fr-FR" b="1" i="0" spc="-1" dirty="0">
                <a:solidFill>
                  <a:srgbClr val="6E6E6E"/>
                </a:solidFill>
                <a:latin typeface="Calibri" panose="020F0502020204030204"/>
              </a:rPr>
              <a:t>de Foix/Pamiers sur RDV  </a:t>
            </a:r>
            <a:endParaRPr lang="fr-FR" i="0" spc="-1" dirty="0">
              <a:solidFill>
                <a:prstClr val="black"/>
              </a:solidFill>
              <a:latin typeface="Arial" panose="020B0604020202020204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8" y="3070831"/>
            <a:ext cx="7982470" cy="718209"/>
          </a:xfrm>
          <a:prstGeom prst="rect">
            <a:avLst/>
          </a:prstGeom>
        </p:spPr>
      </p:pic>
      <p:pic>
        <p:nvPicPr>
          <p:cNvPr id="11" name="Espace réservé du contenu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50" y="3874008"/>
            <a:ext cx="8584506" cy="298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4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23850" y="175260"/>
            <a:ext cx="6318250" cy="654050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A consulter :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4671695" y="4558104"/>
            <a:ext cx="4182110" cy="86749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78813" tIns="39408" rIns="78813" bIns="39408">
            <a:spAutoFit/>
          </a:bodyPr>
          <a:lstStyle>
            <a:lvl1pPr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828675" eaLnBrk="0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 site</a:t>
            </a:r>
            <a:r>
              <a:rPr kumimoji="0" lang="fr-FR" altLang="fr-FR" sz="1600" i="0" u="none" strike="noStrike" kern="0" normalizeH="0" baseline="0" noProof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</a:rPr>
              <a:t> </a:t>
            </a:r>
            <a:r>
              <a:rPr lang="fr-FR" altLang="fr-FR" sz="1600" i="0" kern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e</a:t>
            </a:r>
            <a:r>
              <a:rPr kumimoji="0" lang="fr-FR" altLang="fr-FR" sz="1600" i="0" u="none" strike="noStrike" kern="0" normalizeH="0" baseline="0" noProof="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</a:rPr>
              <a:t>ducation.gouv</a:t>
            </a:r>
            <a:r>
              <a:rPr lang="fr-FR" altLang="fr-FR" sz="1600" i="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.</a:t>
            </a:r>
            <a:r>
              <a:rPr lang="fr-FR" altLang="fr-FR" sz="1600" i="0" kern="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fr</a:t>
            </a:r>
            <a:r>
              <a:rPr lang="fr-FR" altLang="fr-FR" sz="1600" i="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pour toutes les info</a:t>
            </a:r>
          </a:p>
          <a:p>
            <a:pPr marL="0" marR="0" lvl="0" indent="0" algn="ctr" defTabSz="828675" eaLnBrk="0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concernant le </a:t>
            </a:r>
            <a:r>
              <a:rPr lang="fr-FR" altLang="fr-FR" sz="1600" i="0" kern="0" dirty="0" smtClean="0">
                <a:solidFill>
                  <a:schemeClr val="bg1"/>
                </a:solidFill>
                <a:latin typeface="Arial" panose="020B0604020202020204" pitchFamily="34" charset="0"/>
              </a:rPr>
              <a:t>Lycée et se préparer post Bac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:</a:t>
            </a: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174054" y="980728"/>
            <a:ext cx="4181922" cy="3282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82918" tIns="41460" rIns="82918" bIns="41460">
            <a:spAutoFit/>
          </a:bodyPr>
          <a:lstStyle>
            <a:lvl1pPr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828675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SITE ONISEP</a:t>
            </a: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0" y="1412776"/>
            <a:ext cx="4499992" cy="2299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2894" tIns="41446" rIns="82894" bIns="41446">
            <a:spAutoFit/>
          </a:bodyPr>
          <a:lstStyle>
            <a:lvl1pPr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828675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Plate</a:t>
            </a:r>
            <a:r>
              <a:rPr kumimoji="0" lang="fr-FR" altLang="fr-FR" sz="16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 forme AVENIR(S)</a:t>
            </a:r>
          </a:p>
          <a:p>
            <a:pPr marL="0" marR="0" lvl="0" indent="0" algn="ctr" defTabSz="828675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fr-FR" altLang="fr-FR" sz="1600" i="0" kern="0" baseline="0" dirty="0" smtClean="0">
                <a:solidFill>
                  <a:prstClr val="white"/>
                </a:solidFill>
                <a:latin typeface="Arial" panose="020B0604020202020204" pitchFamily="34" charset="0"/>
                <a:cs typeface="Lucida Sans Unicode" panose="020B0602030504020204" pitchFamily="34" charset="0"/>
              </a:rPr>
              <a:t>Espace numérique gratuit adapté</a:t>
            </a:r>
            <a:r>
              <a:rPr lang="fr-FR" altLang="fr-FR" sz="1600" i="0" kern="0" dirty="0" smtClean="0">
                <a:solidFill>
                  <a:prstClr val="white"/>
                </a:solidFill>
                <a:latin typeface="Arial" panose="020B0604020202020204" pitchFamily="34" charset="0"/>
                <a:cs typeface="Lucida Sans Unicode" panose="020B0602030504020204" pitchFamily="34" charset="0"/>
              </a:rPr>
              <a:t> à chaque profil </a:t>
            </a:r>
            <a:r>
              <a:rPr kumimoji="0" lang="fr-FR" alt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Elèves</a:t>
            </a:r>
            <a:r>
              <a:rPr kumimoji="0" lang="fr-FR" altLang="fr-FR" sz="1600" b="0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 / Parents /  Equipes . </a:t>
            </a:r>
            <a:r>
              <a:rPr lang="fr-FR" altLang="fr-FR" sz="1600" i="0" kern="0" baseline="0" dirty="0" smtClean="0">
                <a:solidFill>
                  <a:prstClr val="white"/>
                </a:solidFill>
                <a:latin typeface="Arial" panose="020B0604020202020204" pitchFamily="34" charset="0"/>
                <a:cs typeface="Lucida Sans Unicode" panose="020B0602030504020204" pitchFamily="34" charset="0"/>
              </a:rPr>
              <a:t>Riche en ressources</a:t>
            </a:r>
            <a:r>
              <a:rPr lang="fr-FR" altLang="fr-FR" sz="1600" i="0" kern="0" dirty="0" smtClean="0">
                <a:solidFill>
                  <a:prstClr val="white"/>
                </a:solidFill>
                <a:latin typeface="Arial" panose="020B0604020202020204" pitchFamily="34" charset="0"/>
                <a:cs typeface="Lucida Sans Unicode" panose="020B0602030504020204" pitchFamily="34" charset="0"/>
              </a:rPr>
              <a:t> , services et en accompagnement</a:t>
            </a:r>
          </a:p>
          <a:p>
            <a:pPr marL="0" marR="0" lvl="0" indent="0" algn="ctr" defTabSz="828675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 </a:t>
            </a:r>
            <a:r>
              <a:rPr kumimoji="0" lang="fr-FR" altLang="fr-FR" sz="1600" b="1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MonProjetSup</a:t>
            </a:r>
            <a:r>
              <a:rPr kumimoji="0" lang="fr-FR" altLang="fr-FR" sz="1600" b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: aide les Lycéens de la 2de à la </a:t>
            </a:r>
            <a:r>
              <a:rPr kumimoji="0" lang="fr-FR" altLang="fr-FR" sz="1600" b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Term</a:t>
            </a:r>
            <a:r>
              <a:rPr kumimoji="0" lang="fr-FR" altLang="fr-FR" sz="1600" b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 à s’orienter après le bac (profil, exploration, suggestions personnalisées de formations en lien avec </a:t>
            </a:r>
            <a:r>
              <a:rPr kumimoji="0" lang="fr-FR" altLang="fr-FR" sz="1600" b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Parcoursup</a:t>
            </a:r>
            <a:r>
              <a:rPr kumimoji="0" lang="fr-FR" altLang="fr-FR" sz="1600" b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Lucida Sans Unicode" panose="020B0602030504020204" pitchFamily="34" charset="0"/>
              </a:rPr>
              <a:t>..)</a:t>
            </a:r>
            <a:endParaRPr kumimoji="0" lang="fr-FR" altLang="fr-FR" sz="1600" b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Lucida Sans Unicode" panose="020B0602030504020204" pitchFamily="34" charset="0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174054" y="3816222"/>
            <a:ext cx="4037906" cy="3011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2894" tIns="41446" rIns="82894" bIns="41446">
            <a:noAutofit/>
          </a:bodyPr>
          <a:lstStyle>
            <a:lvl1pPr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fr-FR" altLang="fr-FR" sz="1600" i="0" dirty="0" smtClean="0">
                <a:solidFill>
                  <a:srgbClr val="024480"/>
                </a:solidFill>
                <a:latin typeface="Arial" panose="020B0604020202020204" pitchFamily="34" charset="0"/>
                <a:hlinkClick r:id="rId2"/>
              </a:rPr>
              <a:t>www.horizons21.fr</a:t>
            </a:r>
            <a:endParaRPr lang="fr-FR" altLang="fr-FR" sz="1600" i="0" dirty="0" smtClean="0">
              <a:solidFill>
                <a:srgbClr val="024480"/>
              </a:solidFill>
              <a:latin typeface="Arial" panose="020B0604020202020204" pitchFamily="34" charset="0"/>
            </a:endParaRPr>
          </a:p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fr-FR" altLang="fr-FR" sz="1600" i="0" dirty="0" smtClean="0">
                <a:solidFill>
                  <a:srgbClr val="024480"/>
                </a:solidFill>
                <a:latin typeface="Arial" panose="020B0604020202020204" pitchFamily="34" charset="0"/>
                <a:cs typeface="Lucida Sans Unicode" panose="020B0602030504020204" pitchFamily="34" charset="0"/>
              </a:rPr>
              <a:t>Pour choisir ses spécialités</a:t>
            </a:r>
            <a:endParaRPr lang="fr-FR" altLang="fr-FR" sz="1600" i="0" dirty="0">
              <a:solidFill>
                <a:prstClr val="white"/>
              </a:solidFill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4671695" y="5168349"/>
            <a:ext cx="4261817" cy="3258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8813" tIns="39408" rIns="78813" bIns="39408">
            <a:spAutoFit/>
          </a:bodyPr>
          <a:lstStyle>
            <a:lvl1pPr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828675" eaLnBrk="0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altLang="fr-FR" sz="1600" b="1" i="0" kern="0" dirty="0" smtClean="0">
                <a:solidFill>
                  <a:schemeClr val="bg1"/>
                </a:solidFill>
                <a:hlinkClick r:id="rId3"/>
              </a:rPr>
              <a:t>Réussir au Lycée</a:t>
            </a:r>
            <a:endParaRPr kumimoji="0" lang="fr-FR" altLang="fr-FR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  <a:hlinkClick r:id="rId3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015365"/>
            <a:ext cx="4058285" cy="310197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7177" y="4487860"/>
            <a:ext cx="1851660" cy="22066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8024" y="5494156"/>
            <a:ext cx="4145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https://www.education.gouv.fr/reussir-au-lycee/choisir-ses-enseignements-de-specialite-au-lycee-pour-preparer-ses-etudes-superieures-325475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4B96E-4FCF-4F10-8672-30B8E4461206}" type="slidenum">
              <a:rPr lang="fr-FR" altLang="fr-FR" smtClean="0"/>
              <a:pPr>
                <a:defRPr/>
              </a:pPr>
              <a:t>29</a:t>
            </a:fld>
            <a:endParaRPr lang="fr-FR" altLang="fr-FR"/>
          </a:p>
        </p:txBody>
      </p:sp>
      <p:sp>
        <p:nvSpPr>
          <p:cNvPr id="5" name="ZoneTexte 4"/>
          <p:cNvSpPr txBox="1"/>
          <p:nvPr/>
        </p:nvSpPr>
        <p:spPr>
          <a:xfrm>
            <a:off x="4283056" y="1386363"/>
            <a:ext cx="41751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altLang="fr-FR" sz="2700" b="1" dirty="0">
                <a:solidFill>
                  <a:srgbClr val="404040"/>
                </a:solidFill>
                <a:latin typeface="Arial Black"/>
              </a:rPr>
              <a:t>Journée portes ouvertes</a:t>
            </a:r>
            <a:br>
              <a:rPr lang="fr-FR" altLang="fr-FR" sz="2700" b="1" dirty="0">
                <a:solidFill>
                  <a:srgbClr val="404040"/>
                </a:solidFill>
                <a:latin typeface="Arial Black"/>
              </a:rPr>
            </a:br>
            <a:r>
              <a:rPr lang="fr-FR" altLang="fr-FR" sz="2700" b="1" dirty="0">
                <a:solidFill>
                  <a:srgbClr val="404040"/>
                </a:solidFill>
                <a:latin typeface="Arial Black"/>
              </a:rPr>
              <a:t>Samedi 14 février</a:t>
            </a:r>
            <a:br>
              <a:rPr lang="fr-FR" altLang="fr-FR" sz="2700" b="1" dirty="0">
                <a:solidFill>
                  <a:srgbClr val="404040"/>
                </a:solidFill>
                <a:latin typeface="Arial Black"/>
              </a:rPr>
            </a:br>
            <a:r>
              <a:rPr lang="fr-FR" altLang="fr-FR" sz="2700" b="1" dirty="0">
                <a:solidFill>
                  <a:srgbClr val="404040"/>
                </a:solidFill>
                <a:latin typeface="Arial Black"/>
              </a:rPr>
              <a:t>de 09 h à 12h30 </a:t>
            </a:r>
            <a:endParaRPr lang="fr-FR" sz="135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F0426DD-F996-2944-88D4-131849617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40489"/>
            <a:ext cx="4752527" cy="681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42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635968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sz="3600" dirty="0">
                <a:solidFill>
                  <a:schemeClr val="tx2">
                    <a:lumMod val="75000"/>
                  </a:schemeClr>
                </a:solidFill>
              </a:rPr>
              <a:t>Après la </a:t>
            </a:r>
            <a:r>
              <a:rPr lang="fr-FR" sz="3600" dirty="0" smtClean="0">
                <a:solidFill>
                  <a:schemeClr val="tx2">
                    <a:lumMod val="75000"/>
                  </a:schemeClr>
                </a:solidFill>
              </a:rPr>
              <a:t>seconde: </a:t>
            </a:r>
            <a:r>
              <a:rPr lang="fr-FR" sz="3600" b="1" dirty="0" smtClean="0">
                <a:solidFill>
                  <a:schemeClr val="tx2">
                    <a:lumMod val="75000"/>
                  </a:schemeClr>
                </a:solidFill>
              </a:rPr>
              <a:t>voie </a:t>
            </a:r>
            <a:r>
              <a:rPr lang="fr-FR" sz="3600" b="1" dirty="0">
                <a:solidFill>
                  <a:schemeClr val="tx2">
                    <a:lumMod val="75000"/>
                  </a:schemeClr>
                </a:solidFill>
              </a:rPr>
              <a:t>générale </a:t>
            </a:r>
            <a:r>
              <a:rPr lang="fr-FR" sz="3600" dirty="0">
                <a:solidFill>
                  <a:schemeClr val="tx2">
                    <a:lumMod val="75000"/>
                  </a:schemeClr>
                </a:solidFill>
              </a:rPr>
              <a:t>ou </a:t>
            </a:r>
            <a:r>
              <a:rPr lang="fr-FR" sz="3600" b="1" dirty="0">
                <a:solidFill>
                  <a:schemeClr val="tx2">
                    <a:lumMod val="75000"/>
                  </a:schemeClr>
                </a:solidFill>
              </a:rPr>
              <a:t>technologique</a:t>
            </a:r>
            <a:r>
              <a:rPr lang="fr-FR" sz="3600" dirty="0">
                <a:solidFill>
                  <a:schemeClr val="tx2">
                    <a:lumMod val="75000"/>
                  </a:schemeClr>
                </a:solidFill>
              </a:rPr>
              <a:t>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981200"/>
            <a:ext cx="7486600" cy="4114800"/>
          </a:xfrm>
        </p:spPr>
        <p:txBody>
          <a:bodyPr/>
          <a:lstStyle/>
          <a:p>
            <a:r>
              <a:rPr lang="fr-FR" b="0" dirty="0" smtClean="0">
                <a:solidFill>
                  <a:schemeClr val="tx1"/>
                </a:solidFill>
              </a:rPr>
              <a:t>A la fin de l’année de seconde, chaque élève est orienté, après avis du conseil de classe:</a:t>
            </a:r>
          </a:p>
          <a:p>
            <a:endParaRPr lang="fr-FR" b="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b="0" dirty="0" smtClean="0">
                <a:solidFill>
                  <a:schemeClr val="tx1"/>
                </a:solidFill>
              </a:rPr>
              <a:t>Vers la 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voie générale</a:t>
            </a:r>
            <a:r>
              <a:rPr lang="fr-FR" b="0" dirty="0" smtClean="0">
                <a:solidFill>
                  <a:schemeClr val="tx1"/>
                </a:solidFill>
              </a:rPr>
              <a:t>, auquel il choisit ses 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enseignements de spécialité </a:t>
            </a:r>
            <a:r>
              <a:rPr lang="fr-FR" b="0" dirty="0" smtClean="0">
                <a:solidFill>
                  <a:schemeClr val="tx1"/>
                </a:solidFill>
              </a:rPr>
              <a:t>pour la classe de première, après recommandations du conseil de classe</a:t>
            </a:r>
          </a:p>
          <a:p>
            <a:pPr marL="0" indent="0"/>
            <a:r>
              <a:rPr lang="fr-FR" b="0" dirty="0" smtClean="0">
                <a:solidFill>
                  <a:schemeClr val="tx1"/>
                </a:solidFill>
              </a:rPr>
              <a:t>Ou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b="0" dirty="0" smtClean="0">
                <a:solidFill>
                  <a:schemeClr val="tx1"/>
                </a:solidFill>
              </a:rPr>
              <a:t>Vers une série de la 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voie technologique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AutoShape 8"/>
          <p:cNvSpPr>
            <a:spLocks noChangeArrowheads="1"/>
          </p:cNvSpPr>
          <p:nvPr/>
        </p:nvSpPr>
        <p:spPr bwMode="auto">
          <a:xfrm rot="5400000">
            <a:off x="5865892" y="5507117"/>
            <a:ext cx="1393667" cy="231775"/>
          </a:xfrm>
          <a:prstGeom prst="leftArrow">
            <a:avLst>
              <a:gd name="adj1" fmla="val 50000"/>
              <a:gd name="adj2" fmla="val 75016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251520" y="2056041"/>
            <a:ext cx="3675110" cy="2870127"/>
          </a:xfrm>
          <a:prstGeom prst="rect">
            <a:avLst/>
          </a:prstGeom>
          <a:solidFill>
            <a:srgbClr val="262626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fr-FR"/>
          </a:p>
        </p:txBody>
      </p:sp>
      <p:sp>
        <p:nvSpPr>
          <p:cNvPr id="28" name="Rectangle 10"/>
          <p:cNvSpPr>
            <a:spLocks noChangeArrowheads="1"/>
          </p:cNvSpPr>
          <p:nvPr/>
        </p:nvSpPr>
        <p:spPr bwMode="auto">
          <a:xfrm>
            <a:off x="4315570" y="2038962"/>
            <a:ext cx="4680545" cy="2865321"/>
          </a:xfrm>
          <a:prstGeom prst="rect">
            <a:avLst/>
          </a:prstGeom>
          <a:solidFill>
            <a:srgbClr val="262626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fr-FR"/>
          </a:p>
        </p:txBody>
      </p: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1115616" y="476672"/>
            <a:ext cx="79216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91313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313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313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313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313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313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313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313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313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b="1" dirty="0">
                <a:solidFill>
                  <a:srgbClr val="C00000"/>
                </a:solidFill>
              </a:rPr>
              <a:t>Les choix possibles après </a:t>
            </a:r>
            <a:r>
              <a:rPr lang="fr-FR" altLang="fr-FR" b="1" dirty="0" smtClean="0">
                <a:solidFill>
                  <a:srgbClr val="C00000"/>
                </a:solidFill>
              </a:rPr>
              <a:t>la classe de seconde générale et technologique</a:t>
            </a:r>
            <a:endParaRPr lang="fr-FR" altLang="fr-FR" b="1" dirty="0">
              <a:solidFill>
                <a:srgbClr val="C00000"/>
              </a:solidFill>
            </a:endParaRPr>
          </a:p>
        </p:txBody>
      </p:sp>
      <p:sp>
        <p:nvSpPr>
          <p:cNvPr id="30" name="AutoShape 7"/>
          <p:cNvSpPr>
            <a:spLocks noChangeArrowheads="1"/>
          </p:cNvSpPr>
          <p:nvPr/>
        </p:nvSpPr>
        <p:spPr bwMode="auto">
          <a:xfrm rot="5400000">
            <a:off x="1586785" y="5501560"/>
            <a:ext cx="1400017" cy="249238"/>
          </a:xfrm>
          <a:prstGeom prst="leftArrow">
            <a:avLst>
              <a:gd name="adj1" fmla="val 50000"/>
              <a:gd name="adj2" fmla="val 74950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1011683" y="2056042"/>
            <a:ext cx="1963679" cy="5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7655" indent="-287655"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1</a:t>
            </a:r>
            <a:r>
              <a:rPr lang="fr-FR" sz="28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re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générale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256033" y="4149080"/>
            <a:ext cx="381158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287655" indent="-28765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0000"/>
              </a:buClr>
              <a:buSzPct val="120000"/>
              <a:buFont typeface="Wingdings 2" panose="05020102010507070707" pitchFamily="18" charset="2"/>
              <a:buChar char="?"/>
            </a:pPr>
            <a:r>
              <a:rPr lang="fr-FR" altLang="fr-FR" sz="2000" dirty="0">
                <a:solidFill>
                  <a:schemeClr val="bg1"/>
                </a:solidFill>
              </a:rPr>
              <a:t>pour envisager </a:t>
            </a:r>
            <a:r>
              <a:rPr lang="fr-FR" altLang="fr-FR" sz="2000" dirty="0" smtClean="0">
                <a:solidFill>
                  <a:schemeClr val="bg1"/>
                </a:solidFill>
              </a:rPr>
              <a:t>plutôt des </a:t>
            </a:r>
            <a:r>
              <a:rPr lang="fr-FR" altLang="fr-FR" sz="2000" b="1" dirty="0">
                <a:solidFill>
                  <a:schemeClr val="bg1"/>
                </a:solidFill>
              </a:rPr>
              <a:t>études supérieures longues</a:t>
            </a:r>
          </a:p>
        </p:txBody>
      </p:sp>
      <p:sp>
        <p:nvSpPr>
          <p:cNvPr id="33" name="Rectangle 15"/>
          <p:cNvSpPr>
            <a:spLocks noChangeArrowheads="1"/>
          </p:cNvSpPr>
          <p:nvPr/>
        </p:nvSpPr>
        <p:spPr bwMode="auto">
          <a:xfrm>
            <a:off x="256033" y="3369047"/>
            <a:ext cx="36703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287655" indent="-28765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0000"/>
              </a:buClr>
              <a:buSzPct val="120000"/>
              <a:buFont typeface="Wingdings 2" panose="05020102010507070707" pitchFamily="18" charset="2"/>
              <a:buChar char="?"/>
            </a:pPr>
            <a:r>
              <a:rPr lang="fr-FR" altLang="fr-FR" sz="2000" dirty="0">
                <a:solidFill>
                  <a:schemeClr val="bg1"/>
                </a:solidFill>
              </a:rPr>
              <a:t>pour approfondir les matières générales </a:t>
            </a:r>
            <a:r>
              <a:rPr lang="fr-FR" altLang="fr-FR" sz="2000" dirty="0"/>
              <a:t>	</a:t>
            </a:r>
            <a:r>
              <a:rPr lang="fr-FR" altLang="fr-FR" sz="2000" b="1" dirty="0"/>
              <a:t> 	   </a:t>
            </a: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4572000" y="2061468"/>
            <a:ext cx="3959225" cy="11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marL="287655" indent="-287655" algn="ctr"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fr-FR" sz="2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technologique</a:t>
            </a:r>
          </a:p>
          <a:p>
            <a:pPr marL="287655" indent="-287655" algn="ctr">
              <a:defRPr/>
            </a:pPr>
            <a:r>
              <a:rPr lang="fr-FR" b="1" dirty="0">
                <a:solidFill>
                  <a:schemeClr val="bg1"/>
                </a:solidFill>
              </a:rPr>
              <a:t>STMG, STI2D,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b="1" dirty="0">
                <a:solidFill>
                  <a:schemeClr val="bg1"/>
                </a:solidFill>
              </a:rPr>
              <a:t>ST2S, STL, STD2A, </a:t>
            </a:r>
            <a:r>
              <a:rPr lang="fr-FR" b="1" dirty="0" smtClean="0">
                <a:solidFill>
                  <a:schemeClr val="bg1"/>
                </a:solidFill>
              </a:rPr>
              <a:t>STAV,STHR,STMD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5" name="Rectangle 16"/>
          <p:cNvSpPr>
            <a:spLocks noChangeArrowheads="1"/>
          </p:cNvSpPr>
          <p:nvPr/>
        </p:nvSpPr>
        <p:spPr bwMode="auto">
          <a:xfrm>
            <a:off x="4211638" y="3151908"/>
            <a:ext cx="4608512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marL="287655" indent="-28765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0000"/>
              </a:buClr>
              <a:buSzPct val="120000"/>
              <a:buFont typeface="Wingdings 2" panose="05020102010507070707" pitchFamily="18" charset="2"/>
              <a:buChar char="?"/>
            </a:pPr>
            <a:r>
              <a:rPr lang="fr-FR" altLang="fr-FR" sz="1600" dirty="0">
                <a:solidFill>
                  <a:schemeClr val="bg1"/>
                </a:solidFill>
              </a:rPr>
              <a:t>pour </a:t>
            </a:r>
            <a:r>
              <a:rPr lang="fr-FR" altLang="fr-FR" sz="1600" b="1" dirty="0">
                <a:solidFill>
                  <a:schemeClr val="bg1"/>
                </a:solidFill>
              </a:rPr>
              <a:t>découvrir un </a:t>
            </a:r>
            <a:r>
              <a:rPr lang="fr-FR" altLang="fr-FR" sz="1600" b="1" dirty="0" smtClean="0">
                <a:solidFill>
                  <a:schemeClr val="bg1"/>
                </a:solidFill>
              </a:rPr>
              <a:t>domaine </a:t>
            </a:r>
            <a:r>
              <a:rPr lang="fr-FR" altLang="fr-FR" sz="1600" dirty="0" smtClean="0">
                <a:solidFill>
                  <a:schemeClr val="bg1"/>
                </a:solidFill>
              </a:rPr>
              <a:t>de façon </a:t>
            </a:r>
            <a:r>
              <a:rPr lang="fr-FR" altLang="fr-FR" sz="1600" b="1" dirty="0" smtClean="0">
                <a:solidFill>
                  <a:schemeClr val="bg1"/>
                </a:solidFill>
              </a:rPr>
              <a:t>appliquée</a:t>
            </a:r>
            <a:endParaRPr lang="fr-FR" altLang="fr-FR" sz="1200" b="1" dirty="0">
              <a:solidFill>
                <a:schemeClr val="bg1"/>
              </a:solidFill>
            </a:endParaRPr>
          </a:p>
        </p:txBody>
      </p:sp>
      <p:sp>
        <p:nvSpPr>
          <p:cNvPr id="36" name="Rectangle 17"/>
          <p:cNvSpPr>
            <a:spLocks noChangeArrowheads="1"/>
          </p:cNvSpPr>
          <p:nvPr/>
        </p:nvSpPr>
        <p:spPr bwMode="auto">
          <a:xfrm>
            <a:off x="4213225" y="3389449"/>
            <a:ext cx="4467225" cy="83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287655" indent="-28765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0000"/>
              </a:buClr>
              <a:buSzPct val="120000"/>
              <a:buFont typeface="Wingdings 2" panose="05020102010507070707" pitchFamily="18" charset="2"/>
              <a:buChar char="?"/>
            </a:pPr>
            <a:r>
              <a:rPr lang="fr-FR" altLang="fr-FR" sz="1600" dirty="0">
                <a:solidFill>
                  <a:schemeClr val="bg1"/>
                </a:solidFill>
              </a:rPr>
              <a:t>pour envisager </a:t>
            </a:r>
            <a:r>
              <a:rPr lang="fr-FR" altLang="fr-FR" sz="1600" dirty="0" smtClean="0">
                <a:solidFill>
                  <a:schemeClr val="bg1"/>
                </a:solidFill>
              </a:rPr>
              <a:t>préférentiellement des </a:t>
            </a:r>
            <a:r>
              <a:rPr lang="fr-FR" altLang="fr-FR" sz="1600" b="1" dirty="0">
                <a:solidFill>
                  <a:schemeClr val="bg1"/>
                </a:solidFill>
              </a:rPr>
              <a:t>études supérieures </a:t>
            </a:r>
            <a:r>
              <a:rPr lang="fr-FR" altLang="fr-FR" sz="1600" b="1" dirty="0" smtClean="0">
                <a:solidFill>
                  <a:schemeClr val="bg1"/>
                </a:solidFill>
              </a:rPr>
              <a:t>courtes </a:t>
            </a:r>
            <a:r>
              <a:rPr lang="fr-FR" altLang="fr-FR" sz="1600" dirty="0" smtClean="0">
                <a:solidFill>
                  <a:schemeClr val="bg1"/>
                </a:solidFill>
              </a:rPr>
              <a:t>avec une ouverture sur des poursuites d’études longues</a:t>
            </a:r>
            <a:endParaRPr lang="fr-FR" altLang="fr-FR" sz="1600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2235200" y="6219825"/>
            <a:ext cx="1517650" cy="106363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5165725" y="6211888"/>
            <a:ext cx="1385888" cy="107950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grpSp>
        <p:nvGrpSpPr>
          <p:cNvPr id="39" name="Groupe 26"/>
          <p:cNvGrpSpPr/>
          <p:nvPr/>
        </p:nvGrpSpPr>
        <p:grpSpPr bwMode="auto">
          <a:xfrm>
            <a:off x="3622675" y="5949950"/>
            <a:ext cx="1550988" cy="596900"/>
            <a:chOff x="2262776" y="5097240"/>
            <a:chExt cx="5082661" cy="596900"/>
          </a:xfrm>
        </p:grpSpPr>
        <p:sp>
          <p:nvSpPr>
            <p:cNvPr id="40" name="Rectangle 5"/>
            <p:cNvSpPr>
              <a:spLocks noChangeArrowheads="1"/>
            </p:cNvSpPr>
            <p:nvPr/>
          </p:nvSpPr>
          <p:spPr bwMode="auto">
            <a:xfrm>
              <a:off x="2262776" y="5097240"/>
              <a:ext cx="5082661" cy="596900"/>
            </a:xfrm>
            <a:prstGeom prst="rect">
              <a:avLst/>
            </a:prstGeom>
            <a:solidFill>
              <a:srgbClr val="860000"/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buFont typeface="Monotype Sorts" pitchFamily="2" charset="2"/>
                <a:buNone/>
                <a:defRPr/>
              </a:pPr>
              <a:endParaRPr lang="fr-FR"/>
            </a:p>
          </p:txBody>
        </p:sp>
        <p:sp>
          <p:nvSpPr>
            <p:cNvPr id="41" name="Rectangle 17"/>
            <p:cNvSpPr>
              <a:spLocks noChangeArrowheads="1"/>
            </p:cNvSpPr>
            <p:nvPr/>
          </p:nvSpPr>
          <p:spPr bwMode="auto">
            <a:xfrm>
              <a:off x="3398161" y="5164857"/>
              <a:ext cx="31743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2400" b="1" i="0" dirty="0" smtClean="0">
                  <a:solidFill>
                    <a:schemeClr val="bg1"/>
                  </a:solidFill>
                </a:rPr>
                <a:t>2</a:t>
              </a:r>
              <a:r>
                <a:rPr lang="en-GB" altLang="fr-FR" sz="2400" b="1" i="0" baseline="30000" dirty="0" smtClean="0">
                  <a:solidFill>
                    <a:schemeClr val="bg1"/>
                  </a:solidFill>
                </a:rPr>
                <a:t>de</a:t>
              </a:r>
              <a:r>
                <a:rPr lang="en-GB" altLang="fr-FR" sz="2400" b="1" i="0" dirty="0" smtClean="0">
                  <a:solidFill>
                    <a:schemeClr val="bg1"/>
                  </a:solidFill>
                </a:rPr>
                <a:t> </a:t>
              </a:r>
              <a:r>
                <a:rPr lang="en-GB" altLang="fr-FR" sz="2400" b="1" i="0" dirty="0">
                  <a:solidFill>
                    <a:schemeClr val="bg1"/>
                  </a:solidFill>
                </a:rPr>
                <a:t>GT</a:t>
              </a:r>
              <a:endParaRPr lang="en-GB" altLang="fr-FR" sz="2400" i="0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Text Box 34"/>
          <p:cNvSpPr txBox="1">
            <a:spLocks noChangeArrowheads="1"/>
          </p:cNvSpPr>
          <p:nvPr/>
        </p:nvSpPr>
        <p:spPr bwMode="auto">
          <a:xfrm>
            <a:off x="4284663" y="4436368"/>
            <a:ext cx="4535487" cy="320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500" dirty="0">
              <a:solidFill>
                <a:srgbClr val="99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1520" y="2579904"/>
            <a:ext cx="3599160" cy="276999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2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Réforme Baccalauréat</a:t>
            </a: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2021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64995" y="188640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29035" y="1167135"/>
            <a:ext cx="7619429" cy="461665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Enseignements communs du cycle terminal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32048" y="2022688"/>
          <a:ext cx="8244408" cy="43586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129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6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Enseignement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Horaires 1</a:t>
                      </a:r>
                      <a:r>
                        <a:rPr lang="fr-FR" sz="2000" baseline="30000" dirty="0" smtClean="0"/>
                        <a:t>ère</a:t>
                      </a:r>
                      <a:r>
                        <a:rPr lang="fr-FR" sz="2000" dirty="0" smtClean="0"/>
                        <a:t> 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Horaires T</a:t>
                      </a:r>
                      <a:r>
                        <a:rPr lang="fr-FR" sz="2000" baseline="30000" dirty="0" smtClean="0"/>
                        <a:t>ale</a:t>
                      </a:r>
                      <a:r>
                        <a:rPr lang="fr-FR" sz="2000" dirty="0" smtClean="0"/>
                        <a:t> 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Français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smtClean="0"/>
                        <a:t>4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Philosophie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-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4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Histoire géographie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3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3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Langues vivantes A et B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4 h 30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4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Enseignement scientifique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2</a:t>
                      </a:r>
                      <a:r>
                        <a:rPr lang="fr-FR" sz="2000" baseline="0" dirty="0" smtClean="0"/>
                        <a:t> h/3h30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2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Education physique et sportive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2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2 h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dirty="0" smtClean="0"/>
                        <a:t>Enseignement moral et civique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0</a:t>
                      </a:r>
                      <a:r>
                        <a:rPr lang="fr-FR" sz="2000" baseline="0" dirty="0" smtClean="0"/>
                        <a:t> h 30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0 h 30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16/17h30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15 h 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2000" dirty="0" smtClean="0"/>
                        <a:t>Accompagnement</a:t>
                      </a:r>
                      <a:r>
                        <a:rPr lang="fr-FR" sz="2000" baseline="0" dirty="0" smtClean="0"/>
                        <a:t> personnalisé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2000" dirty="0" smtClean="0"/>
                        <a:t>Accompagnement au choix de l’orientation</a:t>
                      </a:r>
                      <a:endParaRPr lang="fr-FR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430016" y="634225"/>
            <a:ext cx="5238328" cy="52322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  voie générale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81019" y="175103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i="0" kern="0" cap="all" dirty="0" smtClean="0">
                <a:solidFill>
                  <a:prstClr val="white"/>
                </a:solidFill>
                <a:latin typeface="Arial Black" panose="020B0A04020102020204" charset="0"/>
              </a:rPr>
              <a:t>Baccalauréat</a:t>
            </a:r>
            <a:endParaRPr lang="fr-FR" sz="1600" i="0" kern="0" dirty="0" smtClean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46040" y="620688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i="0" kern="0" dirty="0" smtClean="0">
                <a:solidFill>
                  <a:prstClr val="white"/>
                </a:solidFill>
                <a:latin typeface="Arial Black" panose="020B0A04020102020204" charset="0"/>
              </a:rPr>
              <a:t>La voie générale</a:t>
            </a:r>
            <a:endParaRPr lang="fr-FR" sz="1400" i="0" kern="0" dirty="0" smtClean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347864" y="1628800"/>
          <a:ext cx="5184575" cy="5029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8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9454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Enseignements de spécialité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Arts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9044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Histoire,</a:t>
                      </a:r>
                      <a:r>
                        <a:rPr lang="fr-FR" sz="1800" b="1" baseline="0" dirty="0" smtClean="0"/>
                        <a:t> géographie, géopolitique et sciences politiques-</a:t>
                      </a:r>
                      <a:endParaRPr lang="fr-F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800" b="1" dirty="0" smtClean="0"/>
                        <a:t>Humanités,</a:t>
                      </a:r>
                      <a:r>
                        <a:rPr lang="fr-FR" sz="1800" b="1" baseline="0" dirty="0" smtClean="0"/>
                        <a:t> littérature et philosophie</a:t>
                      </a:r>
                      <a:endParaRPr lang="fr-FR" sz="18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Langues,</a:t>
                      </a:r>
                      <a:r>
                        <a:rPr lang="fr-FR" sz="1800" b="1" baseline="0" dirty="0" smtClean="0"/>
                        <a:t> littératures et cultures étrangères</a:t>
                      </a:r>
                      <a:endParaRPr lang="fr-F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b="0" dirty="0" smtClean="0"/>
                        <a:t>Littérature,</a:t>
                      </a:r>
                      <a:r>
                        <a:rPr lang="fr-FR" sz="1800" b="0" baseline="0" dirty="0" smtClean="0"/>
                        <a:t> langues et cultures de l’Antiquité</a:t>
                      </a:r>
                      <a:endParaRPr lang="fr-FR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Mathématiques</a:t>
                      </a:r>
                      <a:endParaRPr lang="fr-F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Numérique et sciences informatiques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Physique-chimie</a:t>
                      </a:r>
                      <a:endParaRPr lang="fr-F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Sciences</a:t>
                      </a:r>
                      <a:r>
                        <a:rPr lang="fr-FR" sz="1800" b="1" baseline="0" dirty="0" smtClean="0"/>
                        <a:t> de la vie et de la Terre</a:t>
                      </a:r>
                      <a:endParaRPr lang="fr-F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b="0" dirty="0" smtClean="0"/>
                        <a:t>Sciences de l’ingénieur</a:t>
                      </a:r>
                      <a:endParaRPr lang="fr-FR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Sciences économiques et sociales</a:t>
                      </a:r>
                      <a:endParaRPr lang="fr-F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Biologie-écologie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145259" y="1095127"/>
            <a:ext cx="5387181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i="0" kern="0" dirty="0" smtClean="0">
                <a:solidFill>
                  <a:prstClr val="white"/>
                </a:solidFill>
                <a:latin typeface="Arial Black" panose="020B0A04020102020204" charset="0"/>
              </a:rPr>
              <a:t>Enseignements de spécialité</a:t>
            </a:r>
            <a:endParaRPr lang="fr-FR" sz="1200" i="0" kern="0" dirty="0" smtClean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19" y="2003936"/>
            <a:ext cx="2880321" cy="1938992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i="0" u="sng" dirty="0" smtClean="0">
                <a:solidFill>
                  <a:prstClr val="black"/>
                </a:solidFill>
              </a:rPr>
              <a:t>L’élève choisit </a:t>
            </a:r>
            <a:r>
              <a:rPr lang="fr-FR" sz="2000" b="1" i="0" u="sng" dirty="0" smtClean="0">
                <a:solidFill>
                  <a:prstClr val="black"/>
                </a:solidFill>
              </a:rPr>
              <a:t>3</a:t>
            </a:r>
            <a:r>
              <a:rPr lang="fr-FR" sz="2000" i="0" u="sng" dirty="0" smtClean="0">
                <a:solidFill>
                  <a:prstClr val="black"/>
                </a:solidFill>
              </a:rPr>
              <a:t> enseignements de spécialité en </a:t>
            </a:r>
            <a:r>
              <a:rPr lang="fr-FR" sz="2000" b="1" i="0" u="sng" dirty="0" smtClean="0">
                <a:solidFill>
                  <a:prstClr val="black"/>
                </a:solidFill>
              </a:rPr>
              <a:t>première</a:t>
            </a:r>
          </a:p>
          <a:p>
            <a:pPr algn="ctr"/>
            <a:endParaRPr lang="fr-FR" sz="1600" i="0" dirty="0" smtClean="0">
              <a:solidFill>
                <a:prstClr val="black"/>
              </a:solidFill>
            </a:endParaRPr>
          </a:p>
          <a:p>
            <a:pPr algn="ctr"/>
            <a:r>
              <a:rPr lang="fr-FR" sz="2000" i="0" dirty="0" smtClean="0">
                <a:solidFill>
                  <a:prstClr val="black"/>
                </a:solidFill>
              </a:rPr>
              <a:t>4 h pour chacun, soit un total de 12 h</a:t>
            </a:r>
            <a:endParaRPr lang="fr-FR" sz="2000" i="0" dirty="0">
              <a:solidFill>
                <a:prstClr val="black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4266962"/>
            <a:ext cx="2880320" cy="1938992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i="0" u="sng" dirty="0" smtClean="0">
                <a:solidFill>
                  <a:prstClr val="black"/>
                </a:solidFill>
              </a:rPr>
              <a:t>L’élève conserve </a:t>
            </a:r>
            <a:r>
              <a:rPr lang="fr-FR" sz="2000" b="1" i="0" u="sng" dirty="0" smtClean="0">
                <a:solidFill>
                  <a:prstClr val="black"/>
                </a:solidFill>
              </a:rPr>
              <a:t>2 </a:t>
            </a:r>
            <a:r>
              <a:rPr lang="fr-FR" sz="2000" i="0" u="sng" dirty="0" smtClean="0">
                <a:solidFill>
                  <a:prstClr val="black"/>
                </a:solidFill>
              </a:rPr>
              <a:t>enseignements de spécialité en </a:t>
            </a:r>
            <a:r>
              <a:rPr lang="fr-FR" sz="2000" b="1" i="0" u="sng" dirty="0" smtClean="0">
                <a:solidFill>
                  <a:prstClr val="black"/>
                </a:solidFill>
              </a:rPr>
              <a:t>terminale</a:t>
            </a:r>
          </a:p>
          <a:p>
            <a:pPr algn="ctr"/>
            <a:endParaRPr lang="fr-FR" i="0" dirty="0" smtClean="0">
              <a:solidFill>
                <a:prstClr val="black"/>
              </a:solidFill>
            </a:endParaRPr>
          </a:p>
          <a:p>
            <a:pPr algn="ctr"/>
            <a:r>
              <a:rPr lang="fr-FR" sz="2000" i="0" dirty="0">
                <a:solidFill>
                  <a:prstClr val="black"/>
                </a:solidFill>
              </a:rPr>
              <a:t>6</a:t>
            </a:r>
            <a:r>
              <a:rPr lang="fr-FR" sz="2000" i="0" dirty="0" smtClean="0">
                <a:solidFill>
                  <a:prstClr val="black"/>
                </a:solidFill>
              </a:rPr>
              <a:t> h pour chacun, soit un total de 12 h</a:t>
            </a:r>
            <a:endParaRPr lang="fr-FR" sz="2000" i="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90095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910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07504" y="1484784"/>
            <a:ext cx="8712967" cy="400110"/>
          </a:xfrm>
          <a:prstGeom prst="rect">
            <a:avLst/>
          </a:prstGeom>
          <a:noFill/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 seul 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enseignement optionnel possible en première 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(3 h), parmi :</a:t>
            </a:r>
          </a:p>
        </p:txBody>
      </p:sp>
      <p:sp>
        <p:nvSpPr>
          <p:cNvPr id="6" name="Rectangle 5"/>
          <p:cNvSpPr/>
          <p:nvPr/>
        </p:nvSpPr>
        <p:spPr>
          <a:xfrm>
            <a:off x="899591" y="2046737"/>
            <a:ext cx="3128123" cy="954107"/>
          </a:xfrm>
          <a:prstGeom prst="rect">
            <a:avLst/>
          </a:prstGeom>
          <a:solidFill>
            <a:srgbClr val="4BACC6">
              <a:lumMod val="7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OCCITAN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400" b="1" i="0" kern="0" dirty="0" smtClean="0">
                <a:solidFill>
                  <a:prstClr val="white"/>
                </a:solidFill>
                <a:latin typeface="Arial Black" panose="020B0A04020102020204" charset="0"/>
              </a:rPr>
              <a:t>DNL</a:t>
            </a:r>
            <a:endParaRPr kumimoji="0" lang="fr-FR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400" b="1" i="0" kern="0" dirty="0">
                <a:solidFill>
                  <a:prstClr val="white"/>
                </a:solidFill>
                <a:latin typeface="Arial Black" panose="020B0A04020102020204" charset="0"/>
              </a:rPr>
              <a:t>(</a:t>
            </a: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Langue vivante C-CNED)</a:t>
            </a:r>
            <a:endParaRPr kumimoji="0" lang="fr-FR" sz="1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8024" y="2694806"/>
            <a:ext cx="3456383" cy="307777"/>
          </a:xfrm>
          <a:prstGeom prst="rect">
            <a:avLst/>
          </a:prstGeom>
          <a:solidFill>
            <a:srgbClr val="4BACC6">
              <a:lumMod val="7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Education physique et Sportive</a:t>
            </a:r>
            <a:endParaRPr kumimoji="0" lang="fr-FR" sz="1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19928" y="2046737"/>
            <a:ext cx="3124480" cy="523220"/>
          </a:xfrm>
          <a:prstGeom prst="rect">
            <a:avLst/>
          </a:prstGeom>
          <a:solidFill>
            <a:srgbClr val="4BACC6">
              <a:lumMod val="7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Langue et cultures de l’Antiquité*- Arts</a:t>
            </a:r>
            <a:endParaRPr kumimoji="0" lang="fr-FR" sz="1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7505" y="3140968"/>
            <a:ext cx="8712966" cy="892552"/>
          </a:xfrm>
          <a:prstGeom prst="rect">
            <a:avLst/>
          </a:prstGeom>
          <a:noFill/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Deux enseignements optionnels possibles en terminale 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(3 h chacun)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Poursuite de l’enseignement optionnel choisi en première (le cas échéant)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Choix d’un enseignement optionnel disponible uniquement en classe de terminale parmi 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7504" y="4777407"/>
            <a:ext cx="3124480" cy="307777"/>
          </a:xfrm>
          <a:prstGeom prst="rect">
            <a:avLst/>
          </a:prstGeom>
          <a:solidFill>
            <a:srgbClr val="4BACC6">
              <a:lumMod val="5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Mathématiques expertes</a:t>
            </a:r>
            <a:endParaRPr kumimoji="0" lang="fr-FR" sz="1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504" y="5210036"/>
            <a:ext cx="3124480" cy="523220"/>
          </a:xfrm>
          <a:prstGeom prst="rect">
            <a:avLst/>
          </a:prstGeom>
          <a:solidFill>
            <a:srgbClr val="4BACC6">
              <a:lumMod val="5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Mathématiques complémentaires</a:t>
            </a:r>
            <a:endParaRPr kumimoji="0" lang="fr-FR" sz="1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7504" y="4129916"/>
            <a:ext cx="3124480" cy="523220"/>
          </a:xfrm>
          <a:prstGeom prst="rect">
            <a:avLst/>
          </a:prstGeom>
          <a:solidFill>
            <a:srgbClr val="4BACC6">
              <a:lumMod val="5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Droit et grands enjeux du monde contemporain</a:t>
            </a:r>
            <a:endParaRPr kumimoji="0" lang="fr-FR" sz="1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411865" y="4777407"/>
            <a:ext cx="5408607" cy="307777"/>
          </a:xfrm>
          <a:prstGeom prst="rect">
            <a:avLst/>
          </a:prstGeom>
          <a:noFill/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Pour les élèves ayant choisi Mathématiques en discipline de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spécialité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411865" y="5317757"/>
            <a:ext cx="5408607" cy="307777"/>
          </a:xfrm>
          <a:prstGeom prst="rect">
            <a:avLst/>
          </a:prstGeom>
          <a:noFill/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400" b="0" i="0" u="none" strike="noStrike" kern="0" cap="none" spc="-3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Pour les élèves n’ayant pas choisi Mathématiques en discipline de spécialité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07505" y="5986155"/>
            <a:ext cx="8712967" cy="323165"/>
          </a:xfrm>
          <a:prstGeom prst="rect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enseignements optionnels de terminale sont à choisir </a:t>
            </a:r>
            <a:r>
              <a:rPr kumimoji="0" lang="fr-FR" sz="15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fonction du projet de poursuite d’études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07504" y="6525344"/>
            <a:ext cx="8712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200" i="0" dirty="0" smtClean="0">
                <a:solidFill>
                  <a:prstClr val="black"/>
                </a:solidFill>
                <a:latin typeface="Calibri" panose="020F0502020204030204"/>
              </a:rPr>
              <a:t>* </a:t>
            </a:r>
            <a:r>
              <a:rPr lang="fr-FR" sz="1200" i="0" dirty="0">
                <a:solidFill>
                  <a:prstClr val="black"/>
                </a:solidFill>
                <a:latin typeface="Calibri" panose="020F0502020204030204"/>
              </a:rPr>
              <a:t>Les enseignements optionnels de LCA latin et grec peuvent être choisis en plus de l’enseignement optionnel suivi par ailleurs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325035" y="175103"/>
            <a:ext cx="5238328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i="0" kern="0" cap="all" dirty="0" smtClean="0">
                <a:solidFill>
                  <a:prstClr val="white"/>
                </a:solidFill>
                <a:latin typeface="Arial Black" panose="020B0A04020102020204" charset="0"/>
              </a:rPr>
              <a:t>Baccalauréat</a:t>
            </a:r>
            <a:r>
              <a:rPr lang="fr-FR" sz="2800" b="1" i="0" kern="0" dirty="0" smtClean="0">
                <a:solidFill>
                  <a:prstClr val="white"/>
                </a:solidFill>
                <a:latin typeface="Arial Black" panose="020B0A04020102020204" charset="0"/>
              </a:rPr>
              <a:t> </a:t>
            </a:r>
            <a:endParaRPr lang="fr-FR" sz="1600" i="0" kern="0" dirty="0" smtClean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771800" y="569206"/>
            <a:ext cx="523832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i="0" kern="0" dirty="0" smtClean="0">
                <a:solidFill>
                  <a:prstClr val="white"/>
                </a:solidFill>
                <a:latin typeface="Arial Black" panose="020B0A04020102020204" charset="0"/>
              </a:rPr>
              <a:t>La voie générale</a:t>
            </a:r>
            <a:endParaRPr lang="fr-FR" sz="1400" i="0" kern="0" dirty="0" smtClean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433291" y="1012666"/>
            <a:ext cx="5387181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Enseignements </a:t>
            </a:r>
            <a:r>
              <a:rPr lang="fr-FR" sz="2000" b="1" i="0" kern="0" noProof="0" dirty="0" smtClean="0">
                <a:solidFill>
                  <a:prstClr val="white"/>
                </a:solidFill>
                <a:latin typeface="Arial Black" panose="020B0A04020102020204" charset="0"/>
              </a:rPr>
              <a:t>optionnels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C:\Users\adjoint-lgt\Downloads\r-partition-de-la-note-finale-gt-octobre-9507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5760640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600200" y="254101"/>
            <a:ext cx="3547864" cy="523220"/>
          </a:xfrm>
          <a:prstGeom prst="rect">
            <a:avLst/>
          </a:prstGeom>
          <a:solidFill>
            <a:srgbClr val="FF9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Baccalauréat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charset="0"/>
              </a:rPr>
              <a:t> 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71800" y="661904"/>
            <a:ext cx="3672408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i="0" kern="0" dirty="0" smtClean="0">
                <a:solidFill>
                  <a:prstClr val="white"/>
                </a:solidFill>
                <a:latin typeface="Arial Black" panose="020B0A04020102020204" charset="0"/>
              </a:rPr>
              <a:t>La voie générale</a:t>
            </a:r>
            <a:endParaRPr lang="fr-FR" sz="1400" i="0" kern="0" dirty="0" smtClean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_présentation_AEFE 2015">
  <a:themeElements>
    <a:clrScheme name="Personnalisé 1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FFFFFF"/>
      </a:hlink>
      <a:folHlink>
        <a:srgbClr val="969696"/>
      </a:folHlink>
    </a:clrScheme>
    <a:fontScheme name="PresentationAEF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PresentationAEF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EF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EF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EF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EF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EF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EF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EF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EF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EF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EF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EF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2746</Words>
  <Application>Microsoft Office PowerPoint</Application>
  <PresentationFormat>Affichage à l'écran (4:3)</PresentationFormat>
  <Paragraphs>516</Paragraphs>
  <Slides>29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42" baseType="lpstr">
      <vt:lpstr>MS PGothic</vt:lpstr>
      <vt:lpstr>Arial</vt:lpstr>
      <vt:lpstr>Arial (En-têtes)</vt:lpstr>
      <vt:lpstr>Arial Black</vt:lpstr>
      <vt:lpstr>Calibri</vt:lpstr>
      <vt:lpstr>Cooper Black</vt:lpstr>
      <vt:lpstr>Forte</vt:lpstr>
      <vt:lpstr>Lucida Sans Unicode</vt:lpstr>
      <vt:lpstr>Monotype Sorts</vt:lpstr>
      <vt:lpstr>Times</vt:lpstr>
      <vt:lpstr>Wingdings</vt:lpstr>
      <vt:lpstr>Wingdings 2</vt:lpstr>
      <vt:lpstr>Modèle_présentation_AEFE 2015</vt:lpstr>
      <vt:lpstr>Réunion d’information Parents                      Orientation Post 2de</vt:lpstr>
      <vt:lpstr>Présentation PowerPoint</vt:lpstr>
      <vt:lpstr>Après la seconde: voie générale ou technologique 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Baccalauréat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Diaporama_AEFE_Après2nde 2018</dc:title>
  <dc:creator>Fabrice BOILLON - AEFE/SORES</dc:creator>
  <cp:lastModifiedBy>Herbert Sylvie</cp:lastModifiedBy>
  <cp:revision>503</cp:revision>
  <cp:lastPrinted>2018-08-06T15:20:00Z</cp:lastPrinted>
  <dcterms:created xsi:type="dcterms:W3CDTF">2011-10-02T17:53:00Z</dcterms:created>
  <dcterms:modified xsi:type="dcterms:W3CDTF">2026-02-06T13:26:51Z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B544EF68C80F44EDA11AA89A07E40338_12</vt:lpwstr>
  </property>
  <property fmtid="{D5CDD505-2E9C-101B-9397-08002B2CF9AE}" pid="3" name="KSOProductBuildVer">
    <vt:lpwstr>1036-12.2.0.13431</vt:lpwstr>
  </property>
</Properties>
</file>