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39A9A-B4B0-4B32-B8CD-2E25E95134C4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518A9-B687-4302-9395-2322403C6656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A684-0CB7-41E9-A4DF-5D1C2CA5BF6F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D7C35-9E19-4518-A4B2-3B09CD8CC756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96DA8-8897-4DDF-BFB6-5D83863C837A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BA708-C5F0-412D-90E2-1919F0D196AE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8F8FA-EF43-4642-9368-3F4E33039BD9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1E721-B01C-4D5D-A3CA-2E5518383F10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513FEF9-69D0-4F8C-A336-59491FBEDC47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E21DC-8981-44E6-BC8C-2BA8F673FFBB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9C5D3-0140-4E75-8D7F-C0623D06DFD7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666F9-5B40-48E0-8DFD-99EF944CDD22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98D6B-2C72-4E21-9893-A649C6E2A47D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811C9-A66C-49F0-970E-F7B68D9109A0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AE78-96A2-4A23-B183-3B6DB4374FE7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0757-B101-4811-9189-10EB2F458E2D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DC078-589F-40E3-816C-EE21D62B5BBA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04436-CA73-4D53-89B4-2A5C7347BF2F}" type="datetimeFigureOut">
              <a:rPr lang="en-US" dirty="0"/>
              <a:t>5/14/2024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TqL0GUA2xQ?feature=oembe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ApojJHrYzVE?feature=oembed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sn13bEhZmrs?feature=oembe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Ptc15Ul2q0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E45942-A0AE-D217-B826-282753E32F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Mobilité à vélo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F1B890F-0321-25C9-3FD4-F2A5B94CB6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Pourquoi/comment?</a:t>
            </a:r>
          </a:p>
        </p:txBody>
      </p:sp>
    </p:spTree>
    <p:extLst>
      <p:ext uri="{BB962C8B-B14F-4D97-AF65-F5344CB8AC3E}">
        <p14:creationId xmlns:p14="http://schemas.microsoft.com/office/powerpoint/2010/main" val="1388704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BAEC9F-7C30-42CA-135D-883E86005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code de la route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BD5E0F7F-221B-0D65-4113-6A78291A03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4417" y="2054788"/>
            <a:ext cx="6705600" cy="4741634"/>
          </a:xfrm>
        </p:spPr>
      </p:pic>
    </p:spTree>
    <p:extLst>
      <p:ext uri="{BB962C8B-B14F-4D97-AF65-F5344CB8AC3E}">
        <p14:creationId xmlns:p14="http://schemas.microsoft.com/office/powerpoint/2010/main" val="4100165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3AC2B2-DF6C-D7F0-FB2B-CF3CC3158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code de la route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21052B5-0112-844F-DABF-7F317B6BB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4143440"/>
          </a:xfrm>
        </p:spPr>
        <p:txBody>
          <a:bodyPr>
            <a:normAutofit/>
          </a:bodyPr>
          <a:lstStyle/>
          <a:p>
            <a:pPr algn="l" fontAlgn="auto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À vélo, il est interdit de porter à l’oreille tout dispositif susceptible d’émettre un son (écouteurs, oreillettes ou casque audio). L’usage du téléphone tenu en main est également interdit.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Ne roulez pas après avoir bu trop d’alcool. A partir de 0,25 mg/l d’air expiré, c’est interdit et passible d’une amende, et surtout très dangereux.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Le casque est obligatoire pour les enfants de moins de 12 ans, conducteur ou passager d’un cycle. Ce casque doit être attaché.</a:t>
            </a:r>
          </a:p>
          <a:p>
            <a:r>
              <a:rPr lang="fr-FR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Ne circulez pas sur les trottoirs. Seuls les enfants de moins de huit ans sont autorisés à emprunter les trottoirs, à condition de rouler à une allure raisonnable et de ne pas gêner les piétons.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50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08C258-0F90-DB72-F569-932321CCE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 oui pour les vélos aussi!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FD2075-C0C5-F4E5-1C30-8BF1EB59CD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fontAlgn="auto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Défaut d’éclairage : 11 €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Changement de direction sans avertissement préalable : 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Circuler à plus de 2 de front sur la chaussée : 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Avoir un passager sur son vélo (sans siège fixé au véhicule)  : 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Remorquage : 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Dépassement de la vitesse maximale autorisée* : 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Non-respect de l’arrêt au feu orange : 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Défaut de freinage : 68 €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6937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08C258-0F90-DB72-F569-932321CCE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Et oui pour les vélos aussi!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FD2075-C0C5-F4E5-1C30-8BF1EB59CD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3971162"/>
          </a:xfrm>
        </p:spPr>
        <p:txBody>
          <a:bodyPr>
            <a:normAutofit fontScale="92500" lnSpcReduction="20000"/>
          </a:bodyPr>
          <a:lstStyle/>
          <a:p>
            <a:pPr algn="l" fontAlgn="auto">
              <a:buFont typeface="Arial" panose="020B0604020202020204" pitchFamily="34" charset="0"/>
              <a:buChar char="•"/>
            </a:pPr>
            <a:r>
              <a:rPr lang="fr-FR" sz="2600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Circuler sur le trottoir en agglomération : 135 €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sz="2600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Tenir en main son téléphone ou porter des écouteurs : 135 €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sz="2600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Rouler en sens interdit 135 € Non-respect de l’arrêt au feu rouge : 135 €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sz="2600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Non-respect de l’arrêt à un stop : 135 €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sz="2600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Remonter les files par la droite : 135 €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sz="2600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Circuler sous l’emprise de l’alcool (entre 0,25 et 0,4 mg/l d’air expiré) : 135 €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sz="2600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Vitesse inadaptée au regard des circonstances* : 135 €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sz="2600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Dépassement sans avertissement préalable : 135 €</a:t>
            </a:r>
          </a:p>
          <a:p>
            <a:pPr algn="l" fontAlgn="auto">
              <a:buFont typeface="Arial" panose="020B0604020202020204" pitchFamily="34" charset="0"/>
              <a:buChar char="•"/>
            </a:pPr>
            <a:r>
              <a:rPr lang="fr-FR" sz="2600" b="0" i="0" dirty="0">
                <a:solidFill>
                  <a:srgbClr val="323232"/>
                </a:solidFill>
                <a:effectLst/>
                <a:latin typeface="Source Sans Pro" panose="020B0503030403020204" pitchFamily="34" charset="0"/>
              </a:rPr>
              <a:t>Non respect de la priorité de passage à l’égard des piétons : 135 €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7516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472D38-C7B5-7561-920C-D06CBC4E8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Rappel des enjeux.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8F04BCC-CC00-BB58-7FB2-60D26977A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3865145"/>
          </a:xfrm>
        </p:spPr>
        <p:txBody>
          <a:bodyPr/>
          <a:lstStyle/>
          <a:p>
            <a:r>
              <a:rPr lang="fr-FR" b="0" i="0" dirty="0">
                <a:solidFill>
                  <a:srgbClr val="202020"/>
                </a:solidFill>
                <a:effectLst/>
                <a:latin typeface="Ibarra Real Nova"/>
              </a:rPr>
              <a:t>Une étude révèle qu’en 50 ans, la capacité physique des 7-18 ans a baissé de 25 %</a:t>
            </a:r>
          </a:p>
          <a:p>
            <a:r>
              <a:rPr lang="fr-FR" b="0" i="0" dirty="0">
                <a:solidFill>
                  <a:srgbClr val="202020"/>
                </a:solidFill>
                <a:effectLst/>
                <a:latin typeface="Ibarra Real Nova"/>
              </a:rPr>
              <a:t>« Aujourd'hui, les chiffres sont là, on a des diabétiques de 14 ans, 16 ans, explique-t-il. Moi, quand j'ai appris la médecine, le diabète de type 2, c'est-à-dire le diabète lié au surpoids, c'était l'homme de 40 ans, jamais il n'y avait des enfants de 14 ans. »  professeur Carré</a:t>
            </a:r>
          </a:p>
          <a:p>
            <a:r>
              <a:rPr lang="fr-FR" dirty="0">
                <a:solidFill>
                  <a:srgbClr val="202020"/>
                </a:solidFill>
                <a:effectLst/>
                <a:latin typeface="Ibarra Real Nova"/>
              </a:rPr>
              <a:t>Pour moins d’un kilomètre, la marche est plus rapide que le vélo qui est plus rapide que la voiture</a:t>
            </a:r>
          </a:p>
          <a:p>
            <a:r>
              <a:rPr lang="fr-FR" b="0" i="0" dirty="0">
                <a:solidFill>
                  <a:srgbClr val="202020"/>
                </a:solidFill>
                <a:effectLst/>
                <a:latin typeface="Ibarra Real Nova"/>
              </a:rPr>
              <a:t>Entre </a:t>
            </a:r>
            <a:r>
              <a:rPr lang="fr-FR" dirty="0">
                <a:solidFill>
                  <a:srgbClr val="202020"/>
                </a:solidFill>
                <a:effectLst/>
                <a:latin typeface="Ibarra Real Nova"/>
              </a:rPr>
              <a:t>1</a:t>
            </a:r>
            <a:r>
              <a:rPr lang="fr-FR" b="0" i="0" dirty="0">
                <a:solidFill>
                  <a:srgbClr val="202020"/>
                </a:solidFill>
                <a:effectLst/>
                <a:latin typeface="Ibarra Real Nova"/>
              </a:rPr>
              <a:t> et 6 kms, le vélo est le moyen de transport le plus rapide.</a:t>
            </a:r>
          </a:p>
          <a:p>
            <a:pPr marL="0" indent="0">
              <a:buNone/>
            </a:pPr>
            <a:endParaRPr lang="fr-FR" b="0" i="0" dirty="0">
              <a:solidFill>
                <a:srgbClr val="202020"/>
              </a:solidFill>
              <a:effectLst/>
              <a:latin typeface="Ibarra Real Nova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0187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472D38-C7B5-7561-920C-D06CBC4E8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Rappel des enjeux.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9D2DDDEE-26B2-FB6F-67F3-F5C648B2CE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2539" y="2107096"/>
            <a:ext cx="7991061" cy="4647748"/>
          </a:xfrm>
        </p:spPr>
      </p:pic>
    </p:spTree>
    <p:extLst>
      <p:ext uri="{BB962C8B-B14F-4D97-AF65-F5344CB8AC3E}">
        <p14:creationId xmlns:p14="http://schemas.microsoft.com/office/powerpoint/2010/main" val="272489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6BEC1F-C76F-51E0-5466-79DA4E616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Techniques de pilotages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85402C-28BD-A022-596E-57CBF36A2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063928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Freinage des 2 freins avec les roues droites.</a:t>
            </a:r>
          </a:p>
          <a:p>
            <a:r>
              <a:rPr lang="fr-FR" dirty="0">
                <a:solidFill>
                  <a:schemeClr val="bg1"/>
                </a:solidFill>
              </a:rPr>
              <a:t>Freinage frein arrière en virage.</a:t>
            </a:r>
          </a:p>
          <a:p>
            <a:r>
              <a:rPr lang="fr-FR" dirty="0">
                <a:solidFill>
                  <a:schemeClr val="bg1"/>
                </a:solidFill>
              </a:rPr>
              <a:t>Le freinage est continu et sans à-coup.</a:t>
            </a:r>
          </a:p>
          <a:p>
            <a:r>
              <a:rPr lang="fr-FR" dirty="0">
                <a:solidFill>
                  <a:schemeClr val="bg1"/>
                </a:solidFill>
              </a:rPr>
              <a:t>Je roule avec les doigts en permanence sur les freins.</a:t>
            </a:r>
          </a:p>
          <a:p>
            <a:r>
              <a:rPr lang="fr-FR" dirty="0">
                <a:solidFill>
                  <a:schemeClr val="bg1"/>
                </a:solidFill>
              </a:rPr>
              <a:t>J’utilise ma vision périphérique pour prendre l’information.</a:t>
            </a:r>
          </a:p>
          <a:p>
            <a:r>
              <a:rPr lang="fr-FR" dirty="0">
                <a:solidFill>
                  <a:schemeClr val="bg1"/>
                </a:solidFill>
              </a:rPr>
              <a:t>J’anticipe mes trajectoires en prenant en compte la trajectoire de ma roue arrière.</a:t>
            </a:r>
          </a:p>
          <a:p>
            <a:r>
              <a:rPr lang="fr-FR" dirty="0">
                <a:solidFill>
                  <a:schemeClr val="bg1"/>
                </a:solidFill>
              </a:rPr>
              <a:t>J’évite les virages trop serré</a:t>
            </a:r>
          </a:p>
          <a:p>
            <a:r>
              <a:rPr lang="fr-FR" dirty="0">
                <a:solidFill>
                  <a:schemeClr val="bg1"/>
                </a:solidFill>
              </a:rPr>
              <a:t>Mon regard guide ma trajectoire.</a:t>
            </a:r>
          </a:p>
          <a:p>
            <a:pPr marL="0" indent="0">
              <a:buNone/>
            </a:pP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71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6BEC1F-C76F-51E0-5466-79DA4E616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Rouler en groupe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85402C-28BD-A022-596E-57CBF36A2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Je roule à 2 de front ou en file</a:t>
            </a:r>
          </a:p>
          <a:p>
            <a:r>
              <a:rPr lang="fr-FR" dirty="0">
                <a:solidFill>
                  <a:schemeClr val="bg1"/>
                </a:solidFill>
              </a:rPr>
              <a:t>J’ai une distance de sécurité adaptée à la vitesse de déplacement.</a:t>
            </a:r>
          </a:p>
          <a:p>
            <a:r>
              <a:rPr lang="fr-FR" dirty="0">
                <a:solidFill>
                  <a:schemeClr val="bg1"/>
                </a:solidFill>
              </a:rPr>
              <a:t>J’annonce les dangers et les variations de vitesses</a:t>
            </a:r>
          </a:p>
          <a:p>
            <a:r>
              <a:rPr lang="fr-FR" dirty="0">
                <a:solidFill>
                  <a:schemeClr val="bg1"/>
                </a:solidFill>
              </a:rPr>
              <a:t>Je garde ma ligne.</a:t>
            </a:r>
          </a:p>
          <a:p>
            <a:r>
              <a:rPr lang="fr-FR" dirty="0">
                <a:solidFill>
                  <a:schemeClr val="bg1"/>
                </a:solidFill>
              </a:rPr>
              <a:t>J’annonce un dépassement.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199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6BEC1F-C76F-51E0-5466-79DA4E616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aller plus loin</a:t>
            </a:r>
          </a:p>
        </p:txBody>
      </p:sp>
      <p:pic>
        <p:nvPicPr>
          <p:cNvPr id="4" name="Média en ligne 3" title="Rouler en mode OK ? Leçon 1 : eviter les angles morts !">
            <a:hlinkClick r:id="" action="ppaction://media"/>
            <a:extLst>
              <a:ext uri="{FF2B5EF4-FFF2-40B4-BE49-F238E27FC236}">
                <a16:creationId xmlns:a16="http://schemas.microsoft.com/office/drawing/2014/main" id="{865C9D4C-6945-EFB0-5022-48C86768E9DE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08313" y="2021295"/>
            <a:ext cx="8375374" cy="473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19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6BEC1F-C76F-51E0-5466-79DA4E616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aller plus loin</a:t>
            </a:r>
          </a:p>
        </p:txBody>
      </p:sp>
      <p:pic>
        <p:nvPicPr>
          <p:cNvPr id="4" name="Média en ligne 3" title="Rouler en mode OK ? Leçon 2 : comment aborder un rond-point en vélo?">
            <a:hlinkClick r:id="" action="ppaction://media"/>
            <a:extLst>
              <a:ext uri="{FF2B5EF4-FFF2-40B4-BE49-F238E27FC236}">
                <a16:creationId xmlns:a16="http://schemas.microsoft.com/office/drawing/2014/main" id="{81A00C6B-46D2-403F-852A-F647E092CC3A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27023" y="2029108"/>
            <a:ext cx="8537953" cy="482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97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06054F-C7CE-B31A-138E-D8B029F2C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aller plus loin</a:t>
            </a:r>
          </a:p>
        </p:txBody>
      </p:sp>
      <p:pic>
        <p:nvPicPr>
          <p:cNvPr id="4" name="Média en ligne 3" title="Rouler en mode OK ? Leçon 3 : comment partager la route à vélo ?">
            <a:hlinkClick r:id="" action="ppaction://media"/>
            <a:extLst>
              <a:ext uri="{FF2B5EF4-FFF2-40B4-BE49-F238E27FC236}">
                <a16:creationId xmlns:a16="http://schemas.microsoft.com/office/drawing/2014/main" id="{7FD84FD8-0CAD-4CF9-89AB-49DE21B2B33C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42892" y="2038636"/>
            <a:ext cx="8306215" cy="469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13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E47645-D779-1198-DB72-70AD9956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 aller plus loin</a:t>
            </a:r>
          </a:p>
        </p:txBody>
      </p:sp>
      <p:pic>
        <p:nvPicPr>
          <p:cNvPr id="4" name="Média en ligne 3" title="Les angles morts d'un véhicule lourd.">
            <a:hlinkClick r:id="" action="ppaction://media"/>
            <a:extLst>
              <a:ext uri="{FF2B5EF4-FFF2-40B4-BE49-F238E27FC236}">
                <a16:creationId xmlns:a16="http://schemas.microsoft.com/office/drawing/2014/main" id="{521B2EBA-2695-A0E5-3D1E-F36E74F25BCD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933111" y="2040835"/>
            <a:ext cx="8325778" cy="470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66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0</TotalTime>
  <Words>586</Words>
  <Application>Microsoft Office PowerPoint</Application>
  <PresentationFormat>Grand écran</PresentationFormat>
  <Paragraphs>52</Paragraphs>
  <Slides>13</Slides>
  <Notes>0</Notes>
  <HiddenSlides>0</HiddenSlides>
  <MMClips>4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Ibarra Real Nova</vt:lpstr>
      <vt:lpstr>Source Sans Pro</vt:lpstr>
      <vt:lpstr>Trebuchet MS</vt:lpstr>
      <vt:lpstr>Berlin</vt:lpstr>
      <vt:lpstr>Mobilité à vélo</vt:lpstr>
      <vt:lpstr>Rappel des enjeux.</vt:lpstr>
      <vt:lpstr>Rappel des enjeux.</vt:lpstr>
      <vt:lpstr>Techniques de pilotages</vt:lpstr>
      <vt:lpstr>Rouler en groupe</vt:lpstr>
      <vt:lpstr>Pour aller plus loin</vt:lpstr>
      <vt:lpstr>Pour aller plus loin</vt:lpstr>
      <vt:lpstr>Pour aller plus loin</vt:lpstr>
      <vt:lpstr>Pour aller plus loin</vt:lpstr>
      <vt:lpstr>Le code de la route</vt:lpstr>
      <vt:lpstr>Le code de la route</vt:lpstr>
      <vt:lpstr>Et oui pour les vélos aussi!</vt:lpstr>
      <vt:lpstr>Et oui pour les vélos aussi!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Mobilité à vélo</dc:title>
  <dc:creator>33613</dc:creator>
  <cp:lastModifiedBy>33613</cp:lastModifiedBy>
  <cp:revision>3</cp:revision>
  <dcterms:created xsi:type="dcterms:W3CDTF">2024-03-20T14:50:13Z</dcterms:created>
  <dcterms:modified xsi:type="dcterms:W3CDTF">2024-05-14T11:04:52Z</dcterms:modified>
</cp:coreProperties>
</file>