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1"/>
  </p:sldMasterIdLst>
  <p:notesMasterIdLst>
    <p:notesMasterId r:id="rId30"/>
  </p:notesMasterIdLst>
  <p:sldIdLst>
    <p:sldId id="256" r:id="rId2"/>
    <p:sldId id="339" r:id="rId3"/>
    <p:sldId id="343" r:id="rId4"/>
    <p:sldId id="341" r:id="rId5"/>
    <p:sldId id="344" r:id="rId6"/>
    <p:sldId id="345" r:id="rId7"/>
    <p:sldId id="347" r:id="rId8"/>
    <p:sldId id="346" r:id="rId9"/>
    <p:sldId id="348" r:id="rId10"/>
    <p:sldId id="374" r:id="rId11"/>
    <p:sldId id="349" r:id="rId12"/>
    <p:sldId id="371" r:id="rId13"/>
    <p:sldId id="373" r:id="rId14"/>
    <p:sldId id="372" r:id="rId15"/>
    <p:sldId id="356" r:id="rId16"/>
    <p:sldId id="357" r:id="rId17"/>
    <p:sldId id="365" r:id="rId18"/>
    <p:sldId id="366" r:id="rId19"/>
    <p:sldId id="359" r:id="rId20"/>
    <p:sldId id="363" r:id="rId21"/>
    <p:sldId id="361" r:id="rId22"/>
    <p:sldId id="362" r:id="rId23"/>
    <p:sldId id="360" r:id="rId24"/>
    <p:sldId id="358" r:id="rId25"/>
    <p:sldId id="367" r:id="rId26"/>
    <p:sldId id="368" r:id="rId27"/>
    <p:sldId id="370" r:id="rId28"/>
    <p:sldId id="369" r:id="rId29"/>
  </p:sldIdLst>
  <p:sldSz cx="9144000" cy="6858000" type="screen4x3"/>
  <p:notesSz cx="6794500" cy="9931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9" userDrawn="1">
          <p15:clr>
            <a:srgbClr val="A4A3A4"/>
          </p15:clr>
        </p15:guide>
        <p15:guide id="2" pos="214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initials="D"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339933"/>
    <a:srgbClr val="339966"/>
    <a:srgbClr val="00CC00"/>
    <a:srgbClr val="00FF00"/>
    <a:srgbClr val="00CC66"/>
    <a:srgbClr val="009900"/>
    <a:srgbClr val="A5002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1" autoAdjust="0"/>
    <p:restoredTop sz="82143" autoAdjust="0"/>
  </p:normalViewPr>
  <p:slideViewPr>
    <p:cSldViewPr>
      <p:cViewPr varScale="1">
        <p:scale>
          <a:sx n="75" d="100"/>
          <a:sy n="75" d="100"/>
        </p:scale>
        <p:origin x="-141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78" d="100"/>
          <a:sy n="178" d="100"/>
        </p:scale>
        <p:origin x="-450" y="642"/>
      </p:cViewPr>
      <p:guideLst>
        <p:guide orient="horz" pos="3129"/>
        <p:guide pos="214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0"/>
            <a:ext cx="2944283" cy="49657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8646" y="0"/>
            <a:ext cx="2944283" cy="496570"/>
          </a:xfrm>
          <a:prstGeom prst="rect">
            <a:avLst/>
          </a:prstGeom>
        </p:spPr>
        <p:txBody>
          <a:bodyPr vert="horz" lIns="91440" tIns="45720" rIns="91440" bIns="45720" rtlCol="0"/>
          <a:lstStyle>
            <a:lvl1pPr algn="r">
              <a:defRPr sz="1200"/>
            </a:lvl1pPr>
          </a:lstStyle>
          <a:p>
            <a:fld id="{5D6FF1B7-EB2A-42E1-A85B-0ED4E98AC9F0}" type="datetimeFigureOut">
              <a:rPr lang="fr-FR" smtClean="0"/>
              <a:pPr/>
              <a:t>16/09/2023</a:t>
            </a:fld>
            <a:endParaRPr lang="fr-FR"/>
          </a:p>
        </p:txBody>
      </p:sp>
      <p:sp>
        <p:nvSpPr>
          <p:cNvPr id="4" name="Espace réservé de l'image des diapositives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2" y="9433106"/>
            <a:ext cx="2944283" cy="49657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8646" y="9433106"/>
            <a:ext cx="2944283" cy="496570"/>
          </a:xfrm>
          <a:prstGeom prst="rect">
            <a:avLst/>
          </a:prstGeom>
        </p:spPr>
        <p:txBody>
          <a:bodyPr vert="horz" lIns="91440" tIns="45720" rIns="91440" bIns="45720" rtlCol="0" anchor="b"/>
          <a:lstStyle>
            <a:lvl1pPr algn="r">
              <a:defRPr sz="1200"/>
            </a:lvl1pPr>
          </a:lstStyle>
          <a:p>
            <a:fld id="{904EDB93-C3EA-4A7B-AD39-04BE93F92BBD}"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fr-FR" sz="1200" b="1" kern="1200" dirty="0" smtClean="0">
                <a:solidFill>
                  <a:schemeClr val="tx1"/>
                </a:solidFill>
                <a:latin typeface="+mn-lt"/>
                <a:ea typeface="+mn-ea"/>
                <a:cs typeface="+mn-cs"/>
              </a:rPr>
              <a:t>Gabin </a:t>
            </a:r>
            <a:r>
              <a:rPr lang="fr-FR" sz="1200" kern="1200" dirty="0" smtClean="0">
                <a:solidFill>
                  <a:schemeClr val="tx1"/>
                </a:solidFill>
                <a:latin typeface="+mn-lt"/>
                <a:ea typeface="+mn-ea"/>
                <a:cs typeface="+mn-cs"/>
              </a:rPr>
              <a:t>: Nous avons réalisé cette vidéo avec l’aide des élèves de la </a:t>
            </a:r>
            <a:r>
              <a:rPr lang="fr-FR" sz="1200" kern="1200" dirty="0" err="1" smtClean="0">
                <a:solidFill>
                  <a:schemeClr val="tx1"/>
                </a:solidFill>
                <a:latin typeface="+mn-lt"/>
                <a:ea typeface="+mn-ea"/>
                <a:cs typeface="+mn-cs"/>
              </a:rPr>
              <a:t>webradio</a:t>
            </a:r>
            <a:r>
              <a:rPr lang="fr-FR" sz="1200" kern="1200" dirty="0" smtClean="0">
                <a:solidFill>
                  <a:schemeClr val="tx1"/>
                </a:solidFill>
                <a:latin typeface="+mn-lt"/>
                <a:ea typeface="+mn-ea"/>
                <a:cs typeface="+mn-cs"/>
              </a:rPr>
              <a:t> du lycée et de M. Rocher, enseignant en </a:t>
            </a:r>
            <a:r>
              <a:rPr lang="fr-FR" sz="1200" kern="1200" dirty="0" err="1" smtClean="0">
                <a:solidFill>
                  <a:schemeClr val="tx1"/>
                </a:solidFill>
                <a:latin typeface="+mn-lt"/>
                <a:ea typeface="+mn-ea"/>
                <a:cs typeface="+mn-cs"/>
              </a:rPr>
              <a:t>segpa</a:t>
            </a:r>
            <a:r>
              <a:rPr lang="fr-FR" sz="1200" kern="1200" dirty="0" smtClean="0">
                <a:solidFill>
                  <a:schemeClr val="tx1"/>
                </a:solidFill>
                <a:latin typeface="+mn-lt"/>
                <a:ea typeface="+mn-ea"/>
                <a:cs typeface="+mn-cs"/>
              </a:rPr>
              <a:t>. Sur le lycée du Couserans, nous sommes 18 élèves à avoir travaillés sur le projet : 6 élèves du CVL, 8 éco-délégués et 4 élèves à la fois CVL + éco-délégués.</a:t>
            </a:r>
          </a:p>
          <a:p>
            <a:pPr algn="just"/>
            <a:r>
              <a:rPr lang="fr-FR" sz="1200" kern="1200" dirty="0" smtClean="0">
                <a:solidFill>
                  <a:schemeClr val="tx1"/>
                </a:solidFill>
                <a:latin typeface="+mn-lt"/>
                <a:ea typeface="+mn-ea"/>
                <a:cs typeface="+mn-cs"/>
              </a:rPr>
              <a:t>Cette capsule vidéo nous a servi de support pour participer au concours de l’action des éco-délégués 2023. La consigne était de présenter notre projet en 1 minute 30 maximum. Nous allons tâcher maintenant de vous le présenter un peu plus en détail : </a:t>
            </a:r>
          </a:p>
          <a:p>
            <a:pPr algn="just"/>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Depuis un an, l’ensemble des éco-délégués de la cité scolaire (collège et lycée) travaillent sur différents projets en faveur du développement durable. </a:t>
            </a:r>
          </a:p>
          <a:p>
            <a:pPr algn="just"/>
            <a:r>
              <a:rPr lang="fr-FR" sz="1200" kern="1200" dirty="0" smtClean="0">
                <a:solidFill>
                  <a:schemeClr val="tx1"/>
                </a:solidFill>
                <a:latin typeface="+mn-lt"/>
                <a:ea typeface="+mn-ea"/>
                <a:cs typeface="+mn-cs"/>
              </a:rPr>
              <a:t>Nous, les éco-délégués du lycée et les élèves du CVL, nous avons choisi de travailler sur un projet pour encourager l’éco-mobilité et plus particulièrement, le vélo.</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3- TROISIEMENT OPERATION :  LA VELOLYCEE SAINT-GIRONS / FOIX </a:t>
            </a:r>
            <a:endParaRPr lang="fr-FR" sz="1200" kern="1200" dirty="0" smtClean="0">
              <a:solidFill>
                <a:schemeClr val="tx1"/>
              </a:solidFill>
              <a:latin typeface="+mn-lt"/>
              <a:ea typeface="+mn-ea"/>
              <a:cs typeface="+mn-cs"/>
            </a:endParaRPr>
          </a:p>
          <a:p>
            <a:pPr algn="just"/>
            <a:r>
              <a:rPr lang="fr-FR" sz="1200" b="1" kern="1200" dirty="0" smtClean="0">
                <a:solidFill>
                  <a:schemeClr val="tx1"/>
                </a:solidFill>
                <a:latin typeface="+mn-lt"/>
                <a:ea typeface="+mn-ea"/>
                <a:cs typeface="+mn-cs"/>
              </a:rPr>
              <a:t> Michael :</a:t>
            </a:r>
            <a:r>
              <a:rPr lang="fr-FR" sz="1200" kern="1200" dirty="0" smtClean="0">
                <a:solidFill>
                  <a:schemeClr val="tx1"/>
                </a:solidFill>
                <a:latin typeface="+mn-lt"/>
                <a:ea typeface="+mn-ea"/>
                <a:cs typeface="+mn-cs"/>
              </a:rPr>
              <a:t> </a:t>
            </a:r>
            <a:r>
              <a:rPr lang="fr-FR" sz="1200" i="1" kern="1200" dirty="0" smtClean="0">
                <a:solidFill>
                  <a:schemeClr val="tx1"/>
                </a:solidFill>
                <a:latin typeface="+mn-lt"/>
                <a:ea typeface="+mn-ea"/>
                <a:cs typeface="+mn-cs"/>
              </a:rPr>
              <a:t>(MAI A VELO)</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La 3eme opération, c’est la journée vélo sur la voie verte, avec </a:t>
            </a:r>
            <a:r>
              <a:rPr lang="fr-FR" sz="1200" b="1" kern="1200" dirty="0" smtClean="0">
                <a:solidFill>
                  <a:schemeClr val="tx1"/>
                </a:solidFill>
                <a:latin typeface="+mn-lt"/>
                <a:ea typeface="+mn-ea"/>
                <a:cs typeface="+mn-cs"/>
              </a:rPr>
              <a:t>le lycée Gabriel Fauré de Foix</a:t>
            </a:r>
            <a:r>
              <a:rPr lang="fr-FR" sz="1200" kern="1200" dirty="0" smtClean="0">
                <a:solidFill>
                  <a:schemeClr val="tx1"/>
                </a:solidFill>
                <a:latin typeface="+mn-lt"/>
                <a:ea typeface="+mn-ea"/>
                <a:cs typeface="+mn-cs"/>
              </a:rPr>
              <a:t>, le 31 mai car c</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est le mois du vélo : nous avons choisi d’inscrire cet évènement à « Mai à Vélo » afin de donner une dimension plus nationale à ce projet local, et peut-être donner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envie à d’autres établissements scolaires de faire pareil.</a:t>
            </a:r>
          </a:p>
          <a:p>
            <a:pPr algn="just"/>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Lisa : </a:t>
            </a:r>
            <a:r>
              <a:rPr lang="fr-FR" sz="1200" b="1" i="1" kern="1200" dirty="0" smtClean="0">
                <a:solidFill>
                  <a:schemeClr val="tx1"/>
                </a:solidFill>
                <a:latin typeface="+mn-lt"/>
                <a:ea typeface="+mn-ea"/>
                <a:cs typeface="+mn-cs"/>
              </a:rPr>
              <a:t>(</a:t>
            </a:r>
            <a:r>
              <a:rPr lang="fr-FR" sz="1200" i="1" kern="1200" dirty="0" smtClean="0">
                <a:solidFill>
                  <a:schemeClr val="tx1"/>
                </a:solidFill>
                <a:latin typeface="+mn-lt"/>
                <a:ea typeface="+mn-ea"/>
                <a:cs typeface="+mn-cs"/>
              </a:rPr>
              <a:t>OBJECTIFS)</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L’idée était de créer une rencontre avec les personnels et les élèves volontaires des 2 lycées à mi-parcours, afin de faire découvrir la voie verte et mettre en pratique ce que l’on a appris sur la sécurité en vélo. </a:t>
            </a:r>
          </a:p>
          <a:p>
            <a:pPr algn="just"/>
            <a:r>
              <a:rPr lang="fr-FR" sz="1200" kern="1200" dirty="0" smtClean="0">
                <a:solidFill>
                  <a:schemeClr val="tx1"/>
                </a:solidFill>
                <a:latin typeface="+mn-lt"/>
                <a:ea typeface="+mn-ea"/>
                <a:cs typeface="+mn-cs"/>
              </a:rPr>
              <a:t>On était nombreux à se mobiliser : plus de 70 personnes au total : des élèves de secondes, de premières et de terminales des 2 lycées mais aussi des enseignants, des personnels du secrétariat, de la vie scolaire, la direction…</a:t>
            </a:r>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Anya</a:t>
            </a:r>
            <a:r>
              <a:rPr lang="fr-FR" sz="1200" kern="1200" dirty="0" smtClean="0">
                <a:solidFill>
                  <a:schemeClr val="tx1"/>
                </a:solidFill>
                <a:latin typeface="+mn-lt"/>
                <a:ea typeface="+mn-ea"/>
                <a:cs typeface="+mn-cs"/>
              </a:rPr>
              <a:t>: </a:t>
            </a:r>
            <a:r>
              <a:rPr lang="fr-FR" sz="1200" i="1" kern="1200" dirty="0" smtClean="0">
                <a:solidFill>
                  <a:schemeClr val="tx1"/>
                </a:solidFill>
                <a:latin typeface="+mn-lt"/>
                <a:ea typeface="+mn-ea"/>
                <a:cs typeface="+mn-cs"/>
              </a:rPr>
              <a:t>(LE MOMENT DE LA RENCONTRE)</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C’était un vrai moment festif autour du vélo avec de la musique, grâce aux animateurs de </a:t>
            </a:r>
            <a:r>
              <a:rPr lang="fr-FR" sz="1200" b="1" kern="1200" dirty="0" smtClean="0">
                <a:solidFill>
                  <a:schemeClr val="tx1"/>
                </a:solidFill>
                <a:latin typeface="+mn-lt"/>
                <a:ea typeface="+mn-ea"/>
                <a:cs typeface="+mn-cs"/>
              </a:rPr>
              <a:t>117 Animation Jeunes</a:t>
            </a:r>
            <a:r>
              <a:rPr lang="fr-FR" sz="1200" kern="1200" dirty="0" smtClean="0">
                <a:solidFill>
                  <a:schemeClr val="tx1"/>
                </a:solidFill>
                <a:latin typeface="+mn-lt"/>
                <a:ea typeface="+mn-ea"/>
                <a:cs typeface="+mn-cs"/>
              </a:rPr>
              <a:t>. On a pu essayer des vélos insolites prêtés par l’association </a:t>
            </a:r>
            <a:r>
              <a:rPr lang="fr-FR" sz="1200" b="1" kern="1200" dirty="0" err="1" smtClean="0">
                <a:solidFill>
                  <a:schemeClr val="tx1"/>
                </a:solidFill>
                <a:latin typeface="+mn-lt"/>
                <a:ea typeface="+mn-ea"/>
                <a:cs typeface="+mn-cs"/>
              </a:rPr>
              <a:t>Arize</a:t>
            </a:r>
            <a:r>
              <a:rPr lang="fr-FR" sz="1200" b="1" kern="1200" dirty="0" smtClean="0">
                <a:solidFill>
                  <a:schemeClr val="tx1"/>
                </a:solidFill>
                <a:latin typeface="+mn-lt"/>
                <a:ea typeface="+mn-ea"/>
                <a:cs typeface="+mn-cs"/>
              </a:rPr>
              <a:t> 2 roues</a:t>
            </a:r>
            <a:r>
              <a:rPr lang="fr-FR" sz="1200" kern="1200" dirty="0" smtClean="0">
                <a:solidFill>
                  <a:schemeClr val="tx1"/>
                </a:solidFill>
                <a:latin typeface="+mn-lt"/>
                <a:ea typeface="+mn-ea"/>
                <a:cs typeface="+mn-cs"/>
              </a:rPr>
              <a:t>. On a aussi pu confectionner des cocktails de fruits grâce à leurs vélos-</a:t>
            </a:r>
            <a:r>
              <a:rPr lang="fr-FR" sz="1200" kern="1200" dirty="0" err="1" smtClean="0">
                <a:solidFill>
                  <a:schemeClr val="tx1"/>
                </a:solidFill>
                <a:latin typeface="+mn-lt"/>
                <a:ea typeface="+mn-ea"/>
                <a:cs typeface="+mn-cs"/>
              </a:rPr>
              <a:t>smoothies</a:t>
            </a:r>
            <a:r>
              <a:rPr lang="fr-FR" sz="1200" kern="1200" dirty="0" smtClean="0">
                <a:solidFill>
                  <a:schemeClr val="tx1"/>
                </a:solidFill>
                <a:latin typeface="+mn-lt"/>
                <a:ea typeface="+mn-ea"/>
                <a:cs typeface="+mn-cs"/>
              </a:rPr>
              <a:t>. C’était vraiment une belle journée !</a:t>
            </a:r>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pPr algn="just"/>
            <a:r>
              <a:rPr lang="fr-FR" sz="1200" b="1" kern="1200" dirty="0" smtClean="0">
                <a:solidFill>
                  <a:schemeClr val="tx1"/>
                </a:solidFill>
                <a:latin typeface="+mn-lt"/>
                <a:ea typeface="+mn-ea"/>
                <a:cs typeface="+mn-cs"/>
              </a:rPr>
              <a:t>Anya :  EVALUATION ET PERSPECTIVES  </a:t>
            </a:r>
            <a:r>
              <a:rPr lang="fr-FR" sz="1200" kern="1200" dirty="0" smtClean="0">
                <a:solidFill>
                  <a:schemeClr val="tx1"/>
                </a:solidFill>
                <a:latin typeface="+mn-lt"/>
                <a:ea typeface="+mn-ea"/>
                <a:cs typeface="+mn-cs"/>
              </a:rPr>
              <a:t> </a:t>
            </a:r>
          </a:p>
          <a:p>
            <a:pPr algn="just"/>
            <a:r>
              <a:rPr lang="fr-FR" sz="1200" kern="1200" dirty="0" smtClean="0">
                <a:solidFill>
                  <a:schemeClr val="tx1"/>
                </a:solidFill>
                <a:latin typeface="+mn-lt"/>
                <a:ea typeface="+mn-ea"/>
                <a:cs typeface="+mn-cs"/>
              </a:rPr>
              <a:t>Le prix de 1000 euros va nous permettre de pouvoir reconduire et développer notre projet (une partie de la somme sera bien sûr remise aux éco-délégués du lycée G. Fauré) </a:t>
            </a:r>
          </a:p>
          <a:p>
            <a:pPr algn="just"/>
            <a:r>
              <a:rPr lang="fr-FR" sz="1200" b="1" kern="1200" dirty="0" smtClean="0">
                <a:solidFill>
                  <a:schemeClr val="tx1"/>
                </a:solidFill>
                <a:latin typeface="+mn-lt"/>
                <a:ea typeface="+mn-ea"/>
                <a:cs typeface="+mn-cs"/>
              </a:rPr>
              <a:t>1-LES SEANCES DE SECURITE ROUTIERE :  </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Les séances de sécurité routière avec O2bike nous ont permis de mieux anticiper  les dangers de la route en vélo. Nous espérons que ces séances soient reconduites et proposer à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avantage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élèves. Ce serait intéressant </a:t>
            </a:r>
            <a:r>
              <a:rPr lang="fr-FR" sz="1200" kern="1200" dirty="0" err="1" smtClean="0">
                <a:solidFill>
                  <a:schemeClr val="tx1"/>
                </a:solidFill>
                <a:latin typeface="+mn-lt"/>
                <a:ea typeface="+mn-ea"/>
                <a:cs typeface="+mn-cs"/>
              </a:rPr>
              <a:t>qu</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il puisse y avoir des mises en situation réelles sur la conduite du vélo (parcours d’obstacles par exemple…)</a:t>
            </a:r>
          </a:p>
          <a:p>
            <a:pPr algn="just"/>
            <a:r>
              <a:rPr lang="fr-FR" sz="1200" kern="1200" dirty="0" smtClean="0">
                <a:solidFill>
                  <a:schemeClr val="tx1"/>
                </a:solidFill>
                <a:latin typeface="+mn-lt"/>
                <a:ea typeface="+mn-ea"/>
                <a:cs typeface="+mn-cs"/>
              </a:rPr>
              <a:t>Le forum sécurité routière a plu également aux élèves de premières : à reconduire également et pourquoi pas pour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autres niveaux ?</a:t>
            </a:r>
          </a:p>
          <a:p>
            <a:pPr algn="just"/>
            <a:r>
              <a:rPr lang="fr-FR" sz="1200" b="1" kern="1200" dirty="0" smtClean="0">
                <a:solidFill>
                  <a:schemeClr val="tx1"/>
                </a:solidFill>
                <a:latin typeface="+mn-lt"/>
                <a:ea typeface="+mn-ea"/>
                <a:cs typeface="+mn-cs"/>
              </a:rPr>
              <a:t>Laurie :</a:t>
            </a:r>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2-LES ATELIERS MOBILITE :  </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Nous allons également poursuivre le travail engagé avec Juliette Frossard. Une soirée Ciné-débat autour sur le vélo est déjà en préparation. </a:t>
            </a:r>
          </a:p>
          <a:p>
            <a:pPr algn="just"/>
            <a:r>
              <a:rPr lang="fr-FR" sz="1200" kern="1200" dirty="0" smtClean="0">
                <a:solidFill>
                  <a:schemeClr val="tx1"/>
                </a:solidFill>
                <a:latin typeface="+mn-lt"/>
                <a:ea typeface="+mn-ea"/>
                <a:cs typeface="+mn-cs"/>
              </a:rPr>
              <a:t>Nous souhaitons vivement que les propositions d’aménagements aux abords de l’établissement puissent voir le jour (à court ou moyen terme). Pour cela, nous</a:t>
            </a:r>
            <a:r>
              <a:rPr lang="fr-FR" sz="1200" kern="1200" baseline="0" dirty="0" smtClean="0">
                <a:solidFill>
                  <a:schemeClr val="tx1"/>
                </a:solidFill>
                <a:latin typeface="+mn-lt"/>
                <a:ea typeface="+mn-ea"/>
                <a:cs typeface="+mn-cs"/>
              </a:rPr>
              <a:t> avons besoin du soutien des politiques locaux. Nous </a:t>
            </a:r>
            <a:r>
              <a:rPr lang="fr-FR" sz="1200" kern="1200" dirty="0" smtClean="0">
                <a:solidFill>
                  <a:schemeClr val="tx1"/>
                </a:solidFill>
                <a:latin typeface="+mn-lt"/>
                <a:ea typeface="+mn-ea"/>
                <a:cs typeface="+mn-cs"/>
              </a:rPr>
              <a:t>pensons aussi qu’il est utile de communiquer avec les riverains pour leur faire comprendre et mieux accepter nos propositions. Il ne s’agit pas du tout de mener un combat contre les automobilistes. Il s’agit de faire accepter l’idée que des changements sont nécessaires dans l’intérêt de tous. Et que si tout le monde n’est pas cycliste, tout le monde est concerné par les aménagements sécurisés pour les piétons. </a:t>
            </a:r>
          </a:p>
          <a:p>
            <a:pPr algn="just"/>
            <a:r>
              <a:rPr lang="fr-FR" sz="1200" kern="1200" dirty="0" smtClean="0">
                <a:solidFill>
                  <a:schemeClr val="tx1"/>
                </a:solidFill>
                <a:latin typeface="+mn-lt"/>
                <a:ea typeface="+mn-ea"/>
                <a:cs typeface="+mn-cs"/>
              </a:rPr>
              <a:t>On pourrait imaginer des « éco-délégués ambassadeurs » pour expliquer l’intérêt de repenser la chaussée et de partager la route, par exemple. </a:t>
            </a:r>
          </a:p>
          <a:p>
            <a:pPr algn="just"/>
            <a:r>
              <a:rPr lang="fr-FR" sz="1200" b="1" kern="1200" dirty="0" smtClean="0">
                <a:solidFill>
                  <a:schemeClr val="tx1"/>
                </a:solidFill>
                <a:latin typeface="+mn-lt"/>
                <a:ea typeface="+mn-ea"/>
                <a:cs typeface="+mn-cs"/>
              </a:rPr>
              <a:t>Malvina :</a:t>
            </a:r>
            <a:r>
              <a:rPr lang="fr-FR" sz="1200" kern="1200" dirty="0" smtClean="0">
                <a:solidFill>
                  <a:schemeClr val="tx1"/>
                </a:solidFill>
                <a:latin typeface="+mn-lt"/>
                <a:ea typeface="+mn-ea"/>
                <a:cs typeface="+mn-cs"/>
              </a:rPr>
              <a:t>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atelier réparation a été très utile pour nous rendre plus autonomes sur la route. On pourrait imaginer, pour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an prochain, </a:t>
            </a:r>
            <a:r>
              <a:rPr lang="fr-FR" sz="1200" kern="1200" dirty="0" err="1" smtClean="0">
                <a:solidFill>
                  <a:schemeClr val="tx1"/>
                </a:solidFill>
                <a:latin typeface="+mn-lt"/>
                <a:ea typeface="+mn-ea"/>
                <a:cs typeface="+mn-cs"/>
              </a:rPr>
              <a:t>qu</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il soit proposé à plus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élèves.</a:t>
            </a:r>
          </a:p>
          <a:p>
            <a:pPr algn="just"/>
            <a:r>
              <a:rPr lang="fr-FR" sz="1200" kern="1200" dirty="0" smtClean="0">
                <a:solidFill>
                  <a:schemeClr val="tx1"/>
                </a:solidFill>
                <a:latin typeface="+mn-lt"/>
                <a:ea typeface="+mn-ea"/>
                <a:cs typeface="+mn-cs"/>
              </a:rPr>
              <a:t>On a aussi  particulièrement apprécié le don de lampes pour ceux qui n’en avaient pas.</a:t>
            </a:r>
            <a:r>
              <a:rPr lang="fr-FR" sz="1200" b="1" kern="1200" dirty="0" smtClean="0">
                <a:solidFill>
                  <a:schemeClr val="tx1"/>
                </a:solidFill>
                <a:latin typeface="+mn-lt"/>
                <a:ea typeface="+mn-ea"/>
                <a:cs typeface="+mn-cs"/>
              </a:rPr>
              <a:t> </a:t>
            </a:r>
            <a:endParaRPr lang="fr-FR" sz="1200" kern="1200" dirty="0" smtClean="0">
              <a:solidFill>
                <a:schemeClr val="tx1"/>
              </a:solidFill>
              <a:latin typeface="+mn-lt"/>
              <a:ea typeface="+mn-ea"/>
              <a:cs typeface="+mn-cs"/>
            </a:endParaRPr>
          </a:p>
          <a:p>
            <a:pPr algn="just"/>
            <a:r>
              <a:rPr lang="fr-FR" sz="1200" b="1" kern="1200" dirty="0" smtClean="0">
                <a:solidFill>
                  <a:schemeClr val="tx1"/>
                </a:solidFill>
                <a:latin typeface="+mn-lt"/>
                <a:ea typeface="+mn-ea"/>
                <a:cs typeface="+mn-cs"/>
              </a:rPr>
              <a:t>Lisa </a:t>
            </a:r>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3-LA VELOLYCEE SAINT-GIRONS/ FOIX DU 31 MAI</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La journée vélo sur la voie verte est une réussite comme le prouve le questionnaire de satisfaction. Nous comptons bien reconduire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évènement : </a:t>
            </a:r>
          </a:p>
          <a:p>
            <a:endParaRPr lang="fr-FR"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Seulement 2 incidents techniques, une crevaison et un seul abandon : tout le monde est allé au bout de son engagement, malgré la fatigue pour certains (on a quand-même fait 47km dans la journée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endParaRPr lang="fr-FR" sz="1200" kern="1200" dirty="0" smtClean="0">
              <a:solidFill>
                <a:schemeClr val="tx1"/>
              </a:solidFill>
              <a:latin typeface="+mn-lt"/>
              <a:ea typeface="+mn-ea"/>
              <a:cs typeface="+mn-cs"/>
            </a:endParaRPr>
          </a:p>
          <a:p>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Cette journée a mobilisé du monde sur les 2 lycées : 74 personnes au total = 46 sur St-Girons (32 élèves + 14 personnels) et 28 sur Foix (21 élèves + 7 personnels) soit 53 élèves et 21 personnels…</a:t>
            </a:r>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fr-FR" sz="1200" kern="1200" dirty="0" smtClean="0">
                <a:solidFill>
                  <a:schemeClr val="tx1"/>
                </a:solidFill>
                <a:latin typeface="+mn-lt"/>
                <a:ea typeface="+mn-ea"/>
                <a:cs typeface="+mn-cs"/>
              </a:rPr>
              <a:t>Beaucoup se sont mis ou remis à faire du vélo pour préparer la sortie et beaucoup ont continué après le 31 mai…</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La communication a été forte autour du projet et a donné envie à certains de s</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ajouter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année prochaine.</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Anya :</a:t>
            </a:r>
            <a:r>
              <a:rPr lang="fr-FR" sz="1200" kern="1200" dirty="0" smtClean="0">
                <a:solidFill>
                  <a:schemeClr val="tx1"/>
                </a:solidFill>
                <a:latin typeface="+mn-lt"/>
                <a:ea typeface="+mn-ea"/>
                <a:cs typeface="+mn-cs"/>
              </a:rPr>
              <a:t> Ce qui pourrait être retravaillé l’an prochain c</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est le moment de la rencontre entre nos 2 lycées :</a:t>
            </a: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fr-FR" sz="1200" kern="1200" dirty="0" smtClean="0">
                <a:solidFill>
                  <a:schemeClr val="tx1"/>
                </a:solidFill>
                <a:latin typeface="+mn-lt"/>
                <a:ea typeface="+mn-ea"/>
                <a:cs typeface="+mn-cs"/>
              </a:rPr>
              <a:t>On ne se connait pas et le temps nous a manqué pour échanger.</a:t>
            </a:r>
          </a:p>
          <a:p>
            <a:pPr algn="just"/>
            <a:r>
              <a:rPr lang="fr-FR" sz="1200" kern="1200" dirty="0" smtClean="0">
                <a:solidFill>
                  <a:schemeClr val="tx1"/>
                </a:solidFill>
                <a:latin typeface="+mn-lt"/>
                <a:ea typeface="+mn-ea"/>
                <a:cs typeface="+mn-cs"/>
              </a:rPr>
              <a:t>Il faudrait imaginer des animations avec plus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interactions entre nous, de manière à créer plus rapidement du lien entre tous…</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Lisa :</a:t>
            </a:r>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POURQUOI LE VELO ? QUELS ENJEUX ? </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Tout d'abord parce que c'est un moyen de transport respectueux de l’environnement qui permet de réduire les gaz à effet de serre et dont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emprunte carbone est très faible. </a:t>
            </a:r>
          </a:p>
          <a:p>
            <a:pPr algn="just"/>
            <a:r>
              <a:rPr lang="fr-FR" sz="1200" kern="1200" dirty="0" smtClean="0">
                <a:solidFill>
                  <a:schemeClr val="tx1"/>
                </a:solidFill>
                <a:latin typeface="+mn-lt"/>
                <a:ea typeface="+mn-ea"/>
                <a:cs typeface="+mn-cs"/>
              </a:rPr>
              <a:t>Ca permet aussi de faire du sport (comme toutes les mobilités actives), c'est donc très bon pour la santé physique et mentale (c</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est bon pour le moral). </a:t>
            </a:r>
          </a:p>
          <a:p>
            <a:pPr algn="just"/>
            <a:r>
              <a:rPr lang="fr-FR" sz="1200" kern="1200" dirty="0" smtClean="0">
                <a:solidFill>
                  <a:schemeClr val="tx1"/>
                </a:solidFill>
                <a:latin typeface="+mn-lt"/>
                <a:ea typeface="+mn-ea"/>
                <a:cs typeface="+mn-cs"/>
              </a:rPr>
              <a:t>C’est aussi un moyen de transport qui permet aussi de faire des rencontres, de partager des moments conviviaux. </a:t>
            </a:r>
          </a:p>
          <a:p>
            <a:pPr algn="just"/>
            <a:r>
              <a:rPr lang="fr-FR" sz="1200" kern="1200" dirty="0" smtClean="0">
                <a:solidFill>
                  <a:schemeClr val="tx1"/>
                </a:solidFill>
                <a:latin typeface="+mn-lt"/>
                <a:ea typeface="+mn-ea"/>
                <a:cs typeface="+mn-cs"/>
              </a:rPr>
              <a:t>C</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est aussi un moyen de transport qui coûte bien moins cher que la voiture</a:t>
            </a:r>
          </a:p>
          <a:p>
            <a:pPr algn="just"/>
            <a:r>
              <a:rPr lang="fr-FR" sz="1200" kern="1200" dirty="0" smtClean="0">
                <a:solidFill>
                  <a:schemeClr val="tx1"/>
                </a:solidFill>
                <a:latin typeface="+mn-lt"/>
                <a:ea typeface="+mn-ea"/>
                <a:cs typeface="+mn-cs"/>
              </a:rPr>
              <a:t>Le vélo permet aussi de faire de plus grandes distances qu’à pied et d'être plus indépendant. </a:t>
            </a:r>
          </a:p>
          <a:p>
            <a:pPr algn="just"/>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 lien avec les éco-délégués des 2 lycées pourrait aussi être approfondi, avec plus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échanges que cette année durant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année (2 ou 3 rencontres ?)…</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fr-FR" sz="1200" kern="1200" dirty="0" smtClean="0">
                <a:solidFill>
                  <a:schemeClr val="tx1"/>
                </a:solidFill>
                <a:latin typeface="+mn-lt"/>
                <a:ea typeface="+mn-ea"/>
                <a:cs typeface="+mn-cs"/>
              </a:rPr>
              <a:t>En projet également :</a:t>
            </a:r>
          </a:p>
          <a:p>
            <a:pPr algn="just"/>
            <a:r>
              <a:rPr lang="fr-FR" sz="1200" kern="1200" dirty="0" smtClean="0">
                <a:solidFill>
                  <a:schemeClr val="tx1"/>
                </a:solidFill>
                <a:latin typeface="+mn-lt"/>
                <a:ea typeface="+mn-ea"/>
                <a:cs typeface="+mn-cs"/>
              </a:rPr>
              <a:t>Une enseignante de la filière sanitaire et social souhaiterait proposer un départ commun sur les premiers kilomètres, avec des personnes âgés de l’</a:t>
            </a:r>
            <a:r>
              <a:rPr lang="fr-FR" sz="1200" kern="1200" dirty="0" err="1" smtClean="0">
                <a:solidFill>
                  <a:schemeClr val="tx1"/>
                </a:solidFill>
                <a:latin typeface="+mn-lt"/>
                <a:ea typeface="+mn-ea"/>
                <a:cs typeface="+mn-cs"/>
              </a:rPr>
              <a:t>Hépad</a:t>
            </a:r>
            <a:r>
              <a:rPr lang="fr-FR" sz="1200" kern="1200" dirty="0" smtClean="0">
                <a:solidFill>
                  <a:schemeClr val="tx1"/>
                </a:solidFill>
                <a:latin typeface="+mn-lt"/>
                <a:ea typeface="+mn-ea"/>
                <a:cs typeface="+mn-cs"/>
              </a:rPr>
              <a:t> de St-Girons, afin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ouvrir le projet aux personnes à mobilités réduites.</a:t>
            </a:r>
          </a:p>
          <a:p>
            <a:r>
              <a:rPr lang="fr-FR" sz="1200" b="1" kern="1200" dirty="0" smtClean="0">
                <a:solidFill>
                  <a:schemeClr val="tx1"/>
                </a:solidFill>
                <a:latin typeface="+mn-lt"/>
                <a:ea typeface="+mn-ea"/>
                <a:cs typeface="+mn-cs"/>
              </a:rPr>
              <a:t> </a:t>
            </a: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Elisa :  CONCLUSION </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Ce projet nous a beaucoup apporté, que ce soit sur le plan social (on a fait de nouvelles rencontres ou  on a resserré des liens) mais aussi sur le plan personnel : on a pu se dépasser, chacun à son niveau et toujours dans la bonne humeur… </a:t>
            </a:r>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22</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fr-FR" sz="1200" kern="1200" dirty="0" smtClean="0">
                <a:solidFill>
                  <a:schemeClr val="tx1"/>
                </a:solidFill>
                <a:latin typeface="+mn-lt"/>
                <a:ea typeface="+mn-ea"/>
                <a:cs typeface="+mn-cs"/>
              </a:rPr>
              <a:t>Ce projet nous a aussi donné l’occasion d’être solidaires les uns avec les autres et de nous sentir utiles. Pour certains, ça nous a aussi permis de nous remettre en selle !</a:t>
            </a:r>
          </a:p>
          <a:p>
            <a:pPr algn="just"/>
            <a:r>
              <a:rPr lang="fr-FR" sz="1200" b="1" kern="1200" dirty="0" smtClean="0">
                <a:solidFill>
                  <a:schemeClr val="tx1"/>
                </a:solidFill>
                <a:latin typeface="+mn-lt"/>
                <a:ea typeface="+mn-ea"/>
                <a:cs typeface="+mn-cs"/>
              </a:rPr>
              <a:t> </a:t>
            </a: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23</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latin typeface="+mn-lt"/>
                <a:ea typeface="+mn-ea"/>
                <a:cs typeface="+mn-cs"/>
              </a:rPr>
              <a:t>Bertille </a:t>
            </a:r>
            <a:r>
              <a:rPr lang="fr-FR" sz="1200" b="1" kern="1200" dirty="0" err="1" smtClean="0">
                <a:solidFill>
                  <a:schemeClr val="tx1"/>
                </a:solidFill>
                <a:latin typeface="+mn-lt"/>
                <a:ea typeface="+mn-ea"/>
                <a:cs typeface="+mn-cs"/>
              </a:rPr>
              <a:t>Eichène</a:t>
            </a:r>
            <a:r>
              <a:rPr lang="fr-FR" sz="1200" b="1" kern="1200" dirty="0" smtClean="0">
                <a:solidFill>
                  <a:schemeClr val="tx1"/>
                </a:solidFill>
                <a:latin typeface="+mn-lt"/>
                <a:ea typeface="+mn-ea"/>
                <a:cs typeface="+mn-cs"/>
              </a:rPr>
              <a:t> (CPE)</a:t>
            </a:r>
          </a:p>
          <a:p>
            <a:pPr marL="0" marR="0" indent="0" algn="just"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Ce projet a permis aux élèves de développer des compétences transversales comme la communication, l'expression orale, la confiance en soi et  l'autonomie, mais aussi l'entraide et bien sûr l'engagement…</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24</a:t>
            </a:fld>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Ce projet sur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éco-mobilité, leur a permis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être de véritables acteurs du développement durable, de leur parcours citoyen, de leur parcours santé mais aussi de leur parcours avenir, grâce aux rencontres qu'ils ont pu faire avec nos différents partenaires. J</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en profite à nouveau pour remercier ces derniers pour leur contribution…</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25</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fr-FR" sz="1200" kern="1200" dirty="0" smtClean="0">
                <a:solidFill>
                  <a:schemeClr val="tx1"/>
                </a:solidFill>
                <a:latin typeface="+mn-lt"/>
                <a:ea typeface="+mn-ea"/>
                <a:cs typeface="+mn-cs"/>
              </a:rPr>
              <a:t>Le travail des élèves a été récompensé au niveau académique puis au niveau national et nous en sommes tous très contents…</a:t>
            </a:r>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26</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fr-FR" sz="1200" kern="1200" dirty="0" smtClean="0">
                <a:solidFill>
                  <a:schemeClr val="tx1"/>
                </a:solidFill>
                <a:latin typeface="+mn-lt"/>
                <a:ea typeface="+mn-ea"/>
                <a:cs typeface="+mn-cs"/>
              </a:rPr>
              <a:t>Nous espérons maintenant que leurs propositions aboutiront à des réalisations concrètes et que des aménagements sécurisés verront le jour (à court ou moyen terme), pour permettre au plus grand nombre de venir dans l’établissement en vélo en toute sécurité… </a:t>
            </a:r>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27</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fr-FR" sz="1200" kern="1200" dirty="0" smtClean="0">
                <a:solidFill>
                  <a:schemeClr val="tx1"/>
                </a:solidFill>
                <a:latin typeface="+mn-lt"/>
                <a:ea typeface="+mn-ea"/>
                <a:cs typeface="+mn-cs"/>
              </a:rPr>
              <a:t>Nous espérons aussi que ce projet donnera l’envie à d’autres élèves de s’engager dans d’autres projets en faveur du développement durable.</a:t>
            </a:r>
          </a:p>
          <a:p>
            <a:pPr algn="just"/>
            <a:r>
              <a:rPr lang="fr-FR" sz="1200" kern="1200" dirty="0" smtClean="0">
                <a:solidFill>
                  <a:schemeClr val="tx1"/>
                </a:solidFill>
                <a:latin typeface="+mn-lt"/>
                <a:ea typeface="+mn-ea"/>
                <a:cs typeface="+mn-cs"/>
              </a:rPr>
              <a:t> </a:t>
            </a:r>
          </a:p>
          <a:p>
            <a:pPr algn="just"/>
            <a:r>
              <a:rPr lang="fr-FR" sz="1200" kern="1200" dirty="0" smtClean="0">
                <a:solidFill>
                  <a:schemeClr val="tx1"/>
                </a:solidFill>
                <a:latin typeface="+mn-lt"/>
                <a:ea typeface="+mn-ea"/>
                <a:cs typeface="+mn-cs"/>
              </a:rPr>
              <a:t>Merci à tous !</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28</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Michael :</a:t>
            </a:r>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QUELS LIENS AVEC LES ODD ? </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Promouvoir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utilisation du vélo répond à plusieurs objectifs du développement durable :</a:t>
            </a:r>
          </a:p>
          <a:p>
            <a:pPr algn="just"/>
            <a:r>
              <a:rPr lang="fr-FR" sz="1200" kern="1200" dirty="0" smtClean="0">
                <a:solidFill>
                  <a:schemeClr val="tx1"/>
                </a:solidFill>
                <a:latin typeface="+mn-lt"/>
                <a:ea typeface="+mn-ea"/>
                <a:cs typeface="+mn-cs"/>
              </a:rPr>
              <a:t>ODD3 : bonne santé et bien être</a:t>
            </a:r>
          </a:p>
          <a:p>
            <a:pPr algn="just"/>
            <a:r>
              <a:rPr lang="fr-FR" sz="1200" kern="1200" dirty="0" smtClean="0">
                <a:solidFill>
                  <a:schemeClr val="tx1"/>
                </a:solidFill>
                <a:latin typeface="+mn-lt"/>
                <a:ea typeface="+mn-ea"/>
                <a:cs typeface="+mn-cs"/>
              </a:rPr>
              <a:t>ODD 4 : éducation de qualité</a:t>
            </a:r>
          </a:p>
          <a:p>
            <a:pPr algn="just"/>
            <a:r>
              <a:rPr lang="fr-FR" sz="1200" kern="1200" dirty="0" smtClean="0">
                <a:solidFill>
                  <a:schemeClr val="tx1"/>
                </a:solidFill>
                <a:latin typeface="+mn-lt"/>
                <a:ea typeface="+mn-ea"/>
                <a:cs typeface="+mn-cs"/>
              </a:rPr>
              <a:t>ODD7 : énergie propre et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un coup abordable</a:t>
            </a:r>
          </a:p>
          <a:p>
            <a:pPr algn="just"/>
            <a:r>
              <a:rPr lang="fr-FR" sz="1200" kern="1200" dirty="0" smtClean="0">
                <a:solidFill>
                  <a:schemeClr val="tx1"/>
                </a:solidFill>
                <a:latin typeface="+mn-lt"/>
                <a:ea typeface="+mn-ea"/>
                <a:cs typeface="+mn-cs"/>
              </a:rPr>
              <a:t>ODD 11 : villes et communautés durables</a:t>
            </a:r>
          </a:p>
          <a:p>
            <a:pPr algn="just"/>
            <a:r>
              <a:rPr lang="fr-FR" sz="1200" kern="1200" dirty="0" smtClean="0">
                <a:solidFill>
                  <a:schemeClr val="tx1"/>
                </a:solidFill>
                <a:latin typeface="+mn-lt"/>
                <a:ea typeface="+mn-ea"/>
                <a:cs typeface="+mn-cs"/>
              </a:rPr>
              <a:t>ODD 12 : consommation et production durables</a:t>
            </a:r>
          </a:p>
          <a:p>
            <a:endParaRPr lang="fr-FR" sz="1000"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Elisa :</a:t>
            </a:r>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POURQUOI NOTRE PROJET S</a:t>
            </a:r>
            <a:r>
              <a:rPr lang="hi-IN" sz="1200" b="1" kern="1200" dirty="0" smtClean="0">
                <a:solidFill>
                  <a:schemeClr val="tx1"/>
                </a:solidFill>
                <a:latin typeface="+mn-lt"/>
                <a:ea typeface="+mn-ea"/>
                <a:cs typeface="+mn-cs"/>
              </a:rPr>
              <a:t>’</a:t>
            </a:r>
            <a:r>
              <a:rPr lang="fr-FR" sz="1200" b="1" kern="1200" dirty="0" smtClean="0">
                <a:solidFill>
                  <a:schemeClr val="tx1"/>
                </a:solidFill>
                <a:latin typeface="+mn-lt"/>
                <a:ea typeface="+mn-ea"/>
                <a:cs typeface="+mn-cs"/>
              </a:rPr>
              <a:t>APPELLE «  LA VELOLYCEE » ? </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C’est un clin d’œil à la </a:t>
            </a:r>
            <a:r>
              <a:rPr lang="fr-FR" sz="1200" kern="1200" dirty="0" err="1" smtClean="0">
                <a:solidFill>
                  <a:schemeClr val="tx1"/>
                </a:solidFill>
                <a:latin typeface="+mn-lt"/>
                <a:ea typeface="+mn-ea"/>
                <a:cs typeface="+mn-cs"/>
              </a:rPr>
              <a:t>Vélodyssée</a:t>
            </a:r>
            <a:r>
              <a:rPr lang="fr-FR" sz="1200" kern="1200" dirty="0" smtClean="0">
                <a:solidFill>
                  <a:schemeClr val="tx1"/>
                </a:solidFill>
                <a:latin typeface="+mn-lt"/>
                <a:ea typeface="+mn-ea"/>
                <a:cs typeface="+mn-cs"/>
              </a:rPr>
              <a:t> qui est une </a:t>
            </a:r>
            <a:r>
              <a:rPr lang="fr-FR" sz="1200" kern="1200" dirty="0" err="1" smtClean="0">
                <a:solidFill>
                  <a:schemeClr val="tx1"/>
                </a:solidFill>
                <a:latin typeface="+mn-lt"/>
                <a:ea typeface="+mn-ea"/>
                <a:cs typeface="+mn-cs"/>
              </a:rPr>
              <a:t>véloroute</a:t>
            </a:r>
            <a:r>
              <a:rPr lang="fr-FR" sz="1200" kern="1200" dirty="0" smtClean="0">
                <a:solidFill>
                  <a:schemeClr val="tx1"/>
                </a:solidFill>
                <a:latin typeface="+mn-lt"/>
                <a:ea typeface="+mn-ea"/>
                <a:cs typeface="+mn-cs"/>
              </a:rPr>
              <a:t> de 1300km qui longe la côte atlantique et qui relie le nord au sud de la France</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Laurie :</a:t>
            </a:r>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QUEL CONSTAT ? QUELS FREINS ? </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Nous sommes partis du constat que les abords du lycée sont dangereux et majoritairement occupés par les voitures. On s’est dit qu’on pouvait peut-être réfléchir pour essayer de changer les choses.</a:t>
            </a:r>
          </a:p>
          <a:p>
            <a:pPr algn="just"/>
            <a:r>
              <a:rPr lang="fr-FR" sz="1200" kern="1200" dirty="0" smtClean="0">
                <a:solidFill>
                  <a:schemeClr val="tx1"/>
                </a:solidFill>
                <a:latin typeface="+mn-lt"/>
                <a:ea typeface="+mn-ea"/>
                <a:cs typeface="+mn-cs"/>
              </a:rPr>
              <a:t> </a:t>
            </a:r>
          </a:p>
          <a:p>
            <a:pPr algn="just"/>
            <a:r>
              <a:rPr lang="fr-FR" sz="1200" kern="1200" dirty="0" smtClean="0">
                <a:solidFill>
                  <a:schemeClr val="tx1"/>
                </a:solidFill>
                <a:latin typeface="+mn-lt"/>
                <a:ea typeface="+mn-ea"/>
                <a:cs typeface="+mn-cs"/>
              </a:rPr>
              <a:t>On a  donc voulu savoir ce qui empêchait les élèves et les personnels de venir en vélo dans l'établissement. </a:t>
            </a:r>
          </a:p>
          <a:p>
            <a:pPr algn="just"/>
            <a:r>
              <a:rPr lang="fr-FR" sz="1200" kern="1200" dirty="0" smtClean="0">
                <a:solidFill>
                  <a:schemeClr val="tx1"/>
                </a:solidFill>
                <a:latin typeface="+mn-lt"/>
                <a:ea typeface="+mn-ea"/>
                <a:cs typeface="+mn-cs"/>
              </a:rPr>
              <a:t>On a donc créé un questionnaire qu'on a ensuite adressé à toute la cité scolaire, via l</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ENT.</a:t>
            </a:r>
          </a:p>
          <a:p>
            <a:pPr algn="just"/>
            <a:r>
              <a:rPr lang="fr-FR" sz="1200" kern="1200" dirty="0" smtClean="0">
                <a:solidFill>
                  <a:schemeClr val="tx1"/>
                </a:solidFill>
                <a:latin typeface="+mn-lt"/>
                <a:ea typeface="+mn-ea"/>
                <a:cs typeface="+mn-cs"/>
              </a:rPr>
              <a:t>On a créé un questionnaire très simple (4 questions en moins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1 minute) pour </a:t>
            </a:r>
            <a:r>
              <a:rPr lang="fr-FR" sz="1200" kern="1200" dirty="0" err="1" smtClean="0">
                <a:solidFill>
                  <a:schemeClr val="tx1"/>
                </a:solidFill>
                <a:latin typeface="+mn-lt"/>
                <a:ea typeface="+mn-ea"/>
                <a:cs typeface="+mn-cs"/>
              </a:rPr>
              <a:t>qu</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un maximum de personnes veuille bien y répondre. Le taux de réponses est plutôt important (31% pour les collégiens / 39 % pour le lycéens et 43 % pour les personnels).</a:t>
            </a:r>
          </a:p>
          <a:p>
            <a:pPr algn="just"/>
            <a:r>
              <a:rPr lang="fr-FR" sz="1200" kern="1200" dirty="0" smtClean="0">
                <a:solidFill>
                  <a:schemeClr val="tx1"/>
                </a:solidFill>
                <a:latin typeface="+mn-lt"/>
                <a:ea typeface="+mn-ea"/>
                <a:cs typeface="+mn-cs"/>
              </a:rPr>
              <a:t>Il en est ressorti que le frein principal pour les collégiens, était le poids de leur sac à dos, puis en deuxième, la sécurité. Pour les personnels et les lycéens, c’est la sécurité qui arrive en tête. Ce qui vient confirmer notre constat de départ. </a:t>
            </a:r>
          </a:p>
          <a:p>
            <a:pPr algn="just"/>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Notre objectif n’est donc pas simplement de promouvoir l’utilisation du vélo. L’objectif est de promouvoir le vélo mais en toute sécurité ! </a:t>
            </a:r>
            <a:r>
              <a:rPr lang="fr-FR" sz="1200" kern="1200" dirty="0" smtClean="0">
                <a:solidFill>
                  <a:schemeClr val="tx1"/>
                </a:solidFill>
                <a:latin typeface="+mn-lt"/>
                <a:ea typeface="+mn-ea"/>
                <a:cs typeface="+mn-cs"/>
              </a:rPr>
              <a:t> </a:t>
            </a:r>
          </a:p>
          <a:p>
            <a:pPr algn="just"/>
            <a:r>
              <a:rPr lang="fr-FR" sz="1200" kern="1200" dirty="0" smtClean="0">
                <a:solidFill>
                  <a:schemeClr val="tx1"/>
                </a:solidFill>
                <a:latin typeface="+mn-lt"/>
                <a:ea typeface="+mn-ea"/>
                <a:cs typeface="+mn-cs"/>
              </a:rPr>
              <a:t>Notre projet comporte donc plusieurs opérations :</a:t>
            </a:r>
          </a:p>
          <a:p>
            <a:pPr algn="just"/>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Anya </a:t>
            </a:r>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1-PREMIERE OPERATION :  SENSIBILISATION A LA SECURITE ROUTIERE </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Tout d'abord, des séances de sensibilisation au partage de la route ont été mises en place, avec </a:t>
            </a:r>
            <a:r>
              <a:rPr lang="fr-FR" sz="1200" b="1" kern="1200" dirty="0" smtClean="0">
                <a:solidFill>
                  <a:schemeClr val="tx1"/>
                </a:solidFill>
                <a:latin typeface="+mn-lt"/>
                <a:ea typeface="+mn-ea"/>
                <a:cs typeface="+mn-cs"/>
              </a:rPr>
              <a:t>l'école de vélo O2bike</a:t>
            </a:r>
            <a:r>
              <a:rPr lang="fr-FR" sz="1200" kern="1200" dirty="0" smtClean="0">
                <a:solidFill>
                  <a:schemeClr val="tx1"/>
                </a:solidFill>
                <a:latin typeface="+mn-lt"/>
                <a:ea typeface="+mn-ea"/>
                <a:cs typeface="+mn-cs"/>
              </a:rPr>
              <a:t>, afin d</a:t>
            </a:r>
            <a:r>
              <a:rPr lang="hi-IN" sz="1200" kern="1200" dirty="0" smtClean="0">
                <a:solidFill>
                  <a:schemeClr val="tx1"/>
                </a:solidFill>
                <a:latin typeface="+mn-lt"/>
                <a:ea typeface="+mn-ea"/>
                <a:cs typeface="+mn-cs"/>
              </a:rPr>
              <a:t>’</a:t>
            </a:r>
            <a:r>
              <a:rPr lang="fr-FR" sz="1200" kern="1200" dirty="0" smtClean="0">
                <a:solidFill>
                  <a:schemeClr val="tx1"/>
                </a:solidFill>
                <a:latin typeface="+mn-lt"/>
                <a:ea typeface="+mn-ea"/>
                <a:cs typeface="+mn-cs"/>
              </a:rPr>
              <a:t>apprendre à rouler en sécurité avec les différents usagers, que ce soient avec les voitures, les piétons ou bien avec les autres cyclistes. </a:t>
            </a:r>
          </a:p>
          <a:p>
            <a:pPr algn="just"/>
            <a:r>
              <a:rPr lang="fr-FR" sz="1200" b="1" kern="1200" dirty="0" smtClean="0">
                <a:solidFill>
                  <a:schemeClr val="tx1"/>
                </a:solidFill>
                <a:latin typeface="+mn-lt"/>
                <a:ea typeface="+mn-ea"/>
                <a:cs typeface="+mn-cs"/>
              </a:rPr>
              <a:t>Les professeurs de sport</a:t>
            </a:r>
            <a:r>
              <a:rPr lang="fr-FR" sz="1200" kern="1200" dirty="0" smtClean="0">
                <a:solidFill>
                  <a:schemeClr val="tx1"/>
                </a:solidFill>
                <a:latin typeface="+mn-lt"/>
                <a:ea typeface="+mn-ea"/>
                <a:cs typeface="+mn-cs"/>
              </a:rPr>
              <a:t> de la cité scolaire nous ont, eux aussi, sensibilisés au déplacement en vélo, seul, à deux ou en groupe. </a:t>
            </a:r>
          </a:p>
          <a:p>
            <a:pPr algn="just"/>
            <a:r>
              <a:rPr lang="fr-FR" sz="1200" kern="1200" dirty="0" smtClean="0">
                <a:solidFill>
                  <a:schemeClr val="tx1"/>
                </a:solidFill>
                <a:latin typeface="+mn-lt"/>
                <a:ea typeface="+mn-ea"/>
                <a:cs typeface="+mn-cs"/>
              </a:rPr>
              <a:t>Nous avons également appris quels sont les équipements obligatoires à vélo. </a:t>
            </a:r>
          </a:p>
          <a:p>
            <a:pPr algn="just"/>
            <a:r>
              <a:rPr lang="fr-FR" sz="1200" kern="1200" dirty="0" smtClean="0">
                <a:solidFill>
                  <a:schemeClr val="tx1"/>
                </a:solidFill>
                <a:latin typeface="+mn-lt"/>
                <a:ea typeface="+mn-ea"/>
                <a:cs typeface="+mn-cs"/>
              </a:rPr>
              <a:t>En mai, nous avons également fait une campagne d'affichage dans les couloirs du lycée, sur les risques qu'un cycliste peut connaître sur la route, pour sensibiliser les futurs automobilistes que nous sommes, au respect des cyclistes. </a:t>
            </a:r>
          </a:p>
          <a:p>
            <a:pPr algn="just"/>
            <a:r>
              <a:rPr lang="fr-FR" sz="1200" kern="1200" dirty="0" smtClean="0">
                <a:solidFill>
                  <a:schemeClr val="tx1"/>
                </a:solidFill>
                <a:latin typeface="+mn-lt"/>
                <a:ea typeface="+mn-ea"/>
                <a:cs typeface="+mn-cs"/>
              </a:rPr>
              <a:t>Enfin, les classes de premières ont pu assister au </a:t>
            </a:r>
            <a:r>
              <a:rPr lang="fr-FR" sz="1200" b="1" kern="1200" dirty="0" smtClean="0">
                <a:solidFill>
                  <a:schemeClr val="tx1"/>
                </a:solidFill>
                <a:latin typeface="+mn-lt"/>
                <a:ea typeface="+mn-ea"/>
                <a:cs typeface="+mn-cs"/>
              </a:rPr>
              <a:t>forum départemental </a:t>
            </a:r>
            <a:r>
              <a:rPr lang="fr-FR" sz="1200" kern="1200" dirty="0" smtClean="0">
                <a:solidFill>
                  <a:schemeClr val="tx1"/>
                </a:solidFill>
                <a:latin typeface="+mn-lt"/>
                <a:ea typeface="+mn-ea"/>
                <a:cs typeface="+mn-cs"/>
              </a:rPr>
              <a:t>de la sécurité routière. </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Malvina : 2-DEUXIEME OPERATION : LES ATELIERS « MOBILITE » : </a:t>
            </a:r>
            <a:endParaRPr lang="fr-FR" sz="1200" kern="1200" dirty="0" smtClean="0">
              <a:solidFill>
                <a:schemeClr val="tx1"/>
              </a:solidFill>
              <a:latin typeface="+mn-lt"/>
              <a:ea typeface="+mn-ea"/>
              <a:cs typeface="+mn-cs"/>
            </a:endParaRPr>
          </a:p>
          <a:p>
            <a:pPr algn="just"/>
            <a:r>
              <a:rPr lang="fr-FR" sz="1200" i="1" kern="1200" dirty="0" smtClean="0">
                <a:solidFill>
                  <a:schemeClr val="tx1"/>
                </a:solidFill>
                <a:latin typeface="+mn-lt"/>
                <a:ea typeface="+mn-ea"/>
                <a:cs typeface="+mn-cs"/>
              </a:rPr>
              <a:t>(DIAGNOSTIC DES ABORDS DE L</a:t>
            </a:r>
            <a:r>
              <a:rPr lang="hi-IN" sz="1200" i="1" kern="1200" dirty="0" smtClean="0">
                <a:solidFill>
                  <a:schemeClr val="tx1"/>
                </a:solidFill>
                <a:latin typeface="+mn-lt"/>
                <a:ea typeface="+mn-ea"/>
                <a:cs typeface="+mn-cs"/>
              </a:rPr>
              <a:t>’</a:t>
            </a:r>
            <a:r>
              <a:rPr lang="fr-FR" sz="1200" i="1" kern="1200" dirty="0" smtClean="0">
                <a:solidFill>
                  <a:schemeClr val="tx1"/>
                </a:solidFill>
                <a:latin typeface="+mn-lt"/>
                <a:ea typeface="+mn-ea"/>
                <a:cs typeface="+mn-cs"/>
              </a:rPr>
              <a:t>ETABLISSEMENT)</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Avec madame Frossard de la </a:t>
            </a:r>
            <a:r>
              <a:rPr lang="fr-FR" sz="1200" b="1" kern="1200" dirty="0" smtClean="0">
                <a:solidFill>
                  <a:schemeClr val="tx1"/>
                </a:solidFill>
                <a:latin typeface="+mn-lt"/>
                <a:ea typeface="+mn-ea"/>
                <a:cs typeface="+mn-cs"/>
              </a:rPr>
              <a:t>Communauté de Communes</a:t>
            </a:r>
            <a:r>
              <a:rPr lang="fr-FR" sz="1200" kern="1200" dirty="0" smtClean="0">
                <a:solidFill>
                  <a:schemeClr val="tx1"/>
                </a:solidFill>
                <a:latin typeface="+mn-lt"/>
                <a:ea typeface="+mn-ea"/>
                <a:cs typeface="+mn-cs"/>
              </a:rPr>
              <a:t>, certains d'entre nous ont travaillé sur la sécurité aux abords de l'établissement. Nous avons tout d'abord réalisé un diagnostic de terrain : nous avons étudié les chemins les plus empruntés par les élèves et les personnels, pour nous rendre du lycée au centre ville et du lycée au futur centre culturel. Nous avons ainsi analysé quelles étaient les zones dangereuses ou non.</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Laurie : </a:t>
            </a:r>
            <a:r>
              <a:rPr lang="fr-FR" sz="1200" b="1" i="1" kern="1200" dirty="0" smtClean="0">
                <a:solidFill>
                  <a:schemeClr val="tx1"/>
                </a:solidFill>
                <a:latin typeface="+mn-lt"/>
                <a:ea typeface="+mn-ea"/>
                <a:cs typeface="+mn-cs"/>
              </a:rPr>
              <a:t>(</a:t>
            </a:r>
            <a:r>
              <a:rPr lang="fr-FR" sz="1200" i="1" kern="1200" dirty="0" smtClean="0">
                <a:solidFill>
                  <a:schemeClr val="tx1"/>
                </a:solidFill>
                <a:latin typeface="+mn-lt"/>
                <a:ea typeface="+mn-ea"/>
                <a:cs typeface="+mn-cs"/>
              </a:rPr>
              <a:t>PRESENTATION A LA MAIRIE)</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Puis nous avons réfléchi à de possibles aménagements à mettre en place, afin de sécuriser les abords du lycée et de désengorger au maximum le parking le matin et le soir. Nous avons ensuite regroupé toutes ces propositions dans un livret, que nous avons ensuite présenté à </a:t>
            </a:r>
            <a:r>
              <a:rPr lang="fr-FR" sz="1200" b="1" kern="1200" dirty="0" smtClean="0">
                <a:solidFill>
                  <a:schemeClr val="tx1"/>
                </a:solidFill>
                <a:latin typeface="+mn-lt"/>
                <a:ea typeface="+mn-ea"/>
                <a:cs typeface="+mn-cs"/>
              </a:rPr>
              <a:t>la mairie</a:t>
            </a:r>
            <a:r>
              <a:rPr lang="fr-FR" sz="1200" kern="1200" dirty="0" smtClean="0">
                <a:solidFill>
                  <a:schemeClr val="tx1"/>
                </a:solidFill>
                <a:latin typeface="+mn-lt"/>
                <a:ea typeface="+mn-ea"/>
                <a:cs typeface="+mn-cs"/>
              </a:rPr>
              <a:t> : toutes nos propositions étaient bien évidemment argumentées et chiffrées, avec en premier lieu, des phases de tests à bas coûts. Puis, si ces solutions fonctionnent dans le temps, nous avons également proposé des phases de pérennisation, avec un budget plus conséquent.</a:t>
            </a: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Anya : </a:t>
            </a:r>
            <a:r>
              <a:rPr lang="fr-FR" sz="1200" b="1" i="1" kern="1200" dirty="0" smtClean="0">
                <a:solidFill>
                  <a:schemeClr val="tx1"/>
                </a:solidFill>
                <a:latin typeface="+mn-lt"/>
                <a:ea typeface="+mn-ea"/>
                <a:cs typeface="+mn-cs"/>
              </a:rPr>
              <a:t>(</a:t>
            </a:r>
            <a:r>
              <a:rPr lang="fr-FR" sz="1200" i="1" kern="1200" dirty="0" smtClean="0">
                <a:solidFill>
                  <a:schemeClr val="tx1"/>
                </a:solidFill>
                <a:latin typeface="+mn-lt"/>
                <a:ea typeface="+mn-ea"/>
                <a:cs typeface="+mn-cs"/>
              </a:rPr>
              <a:t>ATELIER DE REPARATION)</a:t>
            </a:r>
            <a:endParaRPr lang="fr-FR" sz="1200" kern="1200" dirty="0" smtClean="0">
              <a:solidFill>
                <a:schemeClr val="tx1"/>
              </a:solidFill>
              <a:latin typeface="+mn-lt"/>
              <a:ea typeface="+mn-ea"/>
              <a:cs typeface="+mn-cs"/>
            </a:endParaRPr>
          </a:p>
          <a:p>
            <a:pPr algn="just"/>
            <a:r>
              <a:rPr lang="fr-FR" sz="1200" kern="1200" dirty="0" smtClean="0">
                <a:solidFill>
                  <a:schemeClr val="tx1"/>
                </a:solidFill>
                <a:latin typeface="+mn-lt"/>
                <a:ea typeface="+mn-ea"/>
                <a:cs typeface="+mn-cs"/>
              </a:rPr>
              <a:t>Un partenariat avec </a:t>
            </a:r>
            <a:r>
              <a:rPr lang="fr-FR" sz="1200" b="1" kern="1200" dirty="0" smtClean="0">
                <a:solidFill>
                  <a:schemeClr val="tx1"/>
                </a:solidFill>
                <a:latin typeface="+mn-lt"/>
                <a:ea typeface="+mn-ea"/>
                <a:cs typeface="+mn-cs"/>
              </a:rPr>
              <a:t>l'Association </a:t>
            </a:r>
            <a:r>
              <a:rPr lang="fr-FR" sz="1200" b="1" kern="1200" dirty="0" err="1" smtClean="0">
                <a:solidFill>
                  <a:schemeClr val="tx1"/>
                </a:solidFill>
                <a:latin typeface="+mn-lt"/>
                <a:ea typeface="+mn-ea"/>
                <a:cs typeface="+mn-cs"/>
              </a:rPr>
              <a:t>Cyclovallées</a:t>
            </a:r>
            <a:r>
              <a:rPr lang="fr-FR" sz="1200" kern="1200" dirty="0" smtClean="0">
                <a:solidFill>
                  <a:schemeClr val="tx1"/>
                </a:solidFill>
                <a:latin typeface="+mn-lt"/>
                <a:ea typeface="+mn-ea"/>
                <a:cs typeface="+mn-cs"/>
              </a:rPr>
              <a:t> a également été mis en place, afin de nous apprendre à réparer notre vélo (entretien, crevaison…).  Cela nous a permis non seulement de gagner en autonomie sur la route, mais aussi de développer l'entraide entre nous.</a:t>
            </a:r>
          </a:p>
          <a:p>
            <a:pPr algn="just"/>
            <a:r>
              <a:rPr lang="fr-FR" sz="1200" kern="1200" dirty="0" smtClean="0">
                <a:solidFill>
                  <a:schemeClr val="tx1"/>
                </a:solidFill>
                <a:latin typeface="+mn-lt"/>
                <a:ea typeface="+mn-ea"/>
                <a:cs typeface="+mn-cs"/>
              </a:rPr>
              <a:t>Cet atelier de réparation nous a aussi permis de mieux nous préparer pour </a:t>
            </a:r>
            <a:r>
              <a:rPr lang="fr-FR" sz="1200" b="1" kern="1200" dirty="0" smtClean="0">
                <a:solidFill>
                  <a:schemeClr val="tx1"/>
                </a:solidFill>
                <a:latin typeface="+mn-lt"/>
                <a:ea typeface="+mn-ea"/>
                <a:cs typeface="+mn-cs"/>
              </a:rPr>
              <a:t>la 3</a:t>
            </a:r>
            <a:r>
              <a:rPr lang="fr-FR" sz="1200" b="1" kern="1200" baseline="30000" dirty="0" smtClean="0">
                <a:solidFill>
                  <a:schemeClr val="tx1"/>
                </a:solidFill>
                <a:latin typeface="+mn-lt"/>
                <a:ea typeface="+mn-ea"/>
                <a:cs typeface="+mn-cs"/>
              </a:rPr>
              <a:t>ème</a:t>
            </a:r>
            <a:r>
              <a:rPr lang="fr-FR" sz="1200" b="1" kern="1200" dirty="0" smtClean="0">
                <a:solidFill>
                  <a:schemeClr val="tx1"/>
                </a:solidFill>
                <a:latin typeface="+mn-lt"/>
                <a:ea typeface="+mn-ea"/>
                <a:cs typeface="+mn-cs"/>
              </a:rPr>
              <a:t> opération : la </a:t>
            </a:r>
            <a:r>
              <a:rPr lang="fr-FR" sz="1200" b="1" kern="1200" dirty="0" err="1" smtClean="0">
                <a:solidFill>
                  <a:schemeClr val="tx1"/>
                </a:solidFill>
                <a:latin typeface="+mn-lt"/>
                <a:ea typeface="+mn-ea"/>
                <a:cs typeface="+mn-cs"/>
              </a:rPr>
              <a:t>Vélolycée</a:t>
            </a:r>
            <a:r>
              <a:rPr lang="fr-FR" sz="1200" b="1" kern="1200" dirty="0" smtClean="0">
                <a:solidFill>
                  <a:schemeClr val="tx1"/>
                </a:solidFill>
                <a:latin typeface="+mn-lt"/>
                <a:ea typeface="+mn-ea"/>
                <a:cs typeface="+mn-cs"/>
              </a:rPr>
              <a:t> St-Girons/Foix</a:t>
            </a:r>
            <a:r>
              <a:rPr lang="fr-FR" b="1" dirty="0" smtClean="0"/>
              <a:t>…</a:t>
            </a: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904EDB93-C3EA-4A7B-AD39-04BE93F92BBD}"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2362200" y="4038600"/>
            <a:ext cx="6477000" cy="1828800"/>
          </a:xfrm>
        </p:spPr>
        <p:txBody>
          <a:bodyPr anchor="b"/>
          <a:lstStyle>
            <a:lvl1pPr>
              <a:defRPr cap="all" baseline="0"/>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27B43DB-64E6-4DF4-B41B-F6E55801614D}" type="datetimeFigureOut">
              <a:rPr lang="fr-FR" smtClean="0"/>
              <a:pPr/>
              <a:t>16/09/2023</a:t>
            </a:fld>
            <a:endParaRPr lang="fr-FR"/>
          </a:p>
        </p:txBody>
      </p:sp>
      <p:sp>
        <p:nvSpPr>
          <p:cNvPr id="17" name="Espace réservé du pied de page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fr-FR"/>
          </a:p>
        </p:txBody>
      </p:sp>
      <p:sp>
        <p:nvSpPr>
          <p:cNvPr id="29" name="Espace réservé du numéro de diapositive 28"/>
          <p:cNvSpPr>
            <a:spLocks noGrp="1"/>
          </p:cNvSpPr>
          <p:nvPr>
            <p:ph type="sldNum" sz="quarter" idx="12"/>
          </p:nvPr>
        </p:nvSpPr>
        <p:spPr>
          <a:xfrm>
            <a:off x="8001000" y="228600"/>
            <a:ext cx="838200" cy="381000"/>
          </a:xfrm>
        </p:spPr>
        <p:txBody>
          <a:bodyPr/>
          <a:lstStyle>
            <a:lvl1pPr>
              <a:defRPr>
                <a:solidFill>
                  <a:schemeClr val="tx2"/>
                </a:solidFill>
              </a:defRPr>
            </a:lvl1pPr>
          </a:lstStyle>
          <a:p>
            <a:fld id="{41129DBF-7374-4EAB-B5F2-435A008DFB55}" type="slidenum">
              <a:rPr lang="fr-FR" smtClean="0"/>
              <a:pPr/>
              <a:t>‹N°›</a:t>
            </a:fld>
            <a:endParaRPr lang="fr-F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27B43DB-64E6-4DF4-B41B-F6E55801614D}" type="datetimeFigureOut">
              <a:rPr lang="fr-FR" smtClean="0"/>
              <a:pPr/>
              <a:t>16/09/2023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1129DBF-7374-4EAB-B5F2-435A008DFB55}" type="slidenum">
              <a:rPr lang="fr-FR" smtClean="0"/>
              <a:pPr/>
              <a:t>‹N°›</a:t>
            </a:fld>
            <a:endParaRPr lang="fr-F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53200" y="609600"/>
            <a:ext cx="2057400" cy="55165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609600"/>
            <a:ext cx="5562600" cy="5516564"/>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6553200" y="6248402"/>
            <a:ext cx="2209800" cy="365125"/>
          </a:xfrm>
        </p:spPr>
        <p:txBody>
          <a:bodyPr/>
          <a:lstStyle/>
          <a:p>
            <a:fld id="{427B43DB-64E6-4DF4-B41B-F6E55801614D}" type="datetimeFigureOut">
              <a:rPr lang="fr-FR" smtClean="0"/>
              <a:pPr/>
              <a:t>16/09/2023</a:t>
            </a:fld>
            <a:endParaRPr lang="fr-FR"/>
          </a:p>
        </p:txBody>
      </p:sp>
      <p:sp>
        <p:nvSpPr>
          <p:cNvPr id="5" name="Espace réservé du pied de page 4"/>
          <p:cNvSpPr>
            <a:spLocks noGrp="1"/>
          </p:cNvSpPr>
          <p:nvPr>
            <p:ph type="ftr" sz="quarter" idx="11"/>
          </p:nvPr>
        </p:nvSpPr>
        <p:spPr>
          <a:xfrm>
            <a:off x="457201" y="6248207"/>
            <a:ext cx="5573483" cy="365125"/>
          </a:xfrm>
        </p:spPr>
        <p:txBody>
          <a:bodyPr/>
          <a:lstStyle/>
          <a:p>
            <a:endParaRPr lang="fr-F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rot="5400000">
            <a:off x="5989638" y="144462"/>
            <a:ext cx="533400" cy="244476"/>
          </a:xfrm>
        </p:spPr>
        <p:txBody>
          <a:bodyPr/>
          <a:lstStyle/>
          <a:p>
            <a:fld id="{41129DBF-7374-4EAB-B5F2-435A008DFB55}" type="slidenum">
              <a:rPr lang="fr-FR" smtClean="0"/>
              <a:pPr/>
              <a:t>‹N°›</a:t>
            </a:fld>
            <a:endParaRPr lang="fr-F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12648" y="228600"/>
            <a:ext cx="8153400" cy="990600"/>
          </a:xfrm>
        </p:spPr>
        <p:txBody>
          <a:body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427B43DB-64E6-4DF4-B41B-F6E55801614D}" type="datetimeFigureOut">
              <a:rPr lang="fr-FR" smtClean="0"/>
              <a:pPr/>
              <a:t>16/09/2023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lvl1pPr>
              <a:defRPr>
                <a:solidFill>
                  <a:srgbClr val="FFFFFF"/>
                </a:solidFill>
              </a:defRPr>
            </a:lvl1pPr>
          </a:lstStyle>
          <a:p>
            <a:fld id="{41129DBF-7374-4EAB-B5F2-435A008DFB55}" type="slidenum">
              <a:rPr lang="fr-FR" smtClean="0"/>
              <a:pPr/>
              <a:t>‹N°›</a:t>
            </a:fld>
            <a:endParaRPr lang="fr-FR"/>
          </a:p>
        </p:txBody>
      </p:sp>
      <p:sp>
        <p:nvSpPr>
          <p:cNvPr id="8" name="Espace réservé du contenu 7"/>
          <p:cNvSpPr>
            <a:spLocks noGrp="1"/>
          </p:cNvSpPr>
          <p:nvPr>
            <p:ph sz="quarter" idx="1"/>
          </p:nvPr>
        </p:nvSpPr>
        <p:spPr>
          <a:xfrm>
            <a:off x="612648" y="1600200"/>
            <a:ext cx="8153400" cy="44958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fr-FR" smtClean="0"/>
              <a:t>Cliquez pour modifier le style du titre</a:t>
            </a:r>
            <a:endParaRPr kumimoji="0" lang="en-US"/>
          </a:p>
        </p:txBody>
      </p:sp>
      <p:sp>
        <p:nvSpPr>
          <p:cNvPr id="12" name="Espace réservé de la date 11"/>
          <p:cNvSpPr>
            <a:spLocks noGrp="1"/>
          </p:cNvSpPr>
          <p:nvPr>
            <p:ph type="dt" sz="half" idx="10"/>
          </p:nvPr>
        </p:nvSpPr>
        <p:spPr/>
        <p:txBody>
          <a:bodyPr/>
          <a:lstStyle/>
          <a:p>
            <a:fld id="{427B43DB-64E6-4DF4-B41B-F6E55801614D}" type="datetimeFigureOut">
              <a:rPr lang="fr-FR" smtClean="0"/>
              <a:pPr/>
              <a:t>16/09/2023</a:t>
            </a:fld>
            <a:endParaRPr lang="fr-FR"/>
          </a:p>
        </p:txBody>
      </p:sp>
      <p:sp>
        <p:nvSpPr>
          <p:cNvPr id="13" name="Espace réservé du numéro de diapositiv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1129DBF-7374-4EAB-B5F2-435A008DFB55}" type="slidenum">
              <a:rPr lang="fr-FR" smtClean="0"/>
              <a:pPr/>
              <a:t>‹N°›</a:t>
            </a:fld>
            <a:endParaRPr lang="fr-FR"/>
          </a:p>
        </p:txBody>
      </p:sp>
      <p:sp>
        <p:nvSpPr>
          <p:cNvPr id="14" name="Espace réservé du pied de page 13"/>
          <p:cNvSpPr>
            <a:spLocks noGrp="1"/>
          </p:cNvSpPr>
          <p:nvPr>
            <p:ph type="ftr" sz="quarter" idx="12"/>
          </p:nvPr>
        </p:nvSpPr>
        <p:spPr/>
        <p:txBody>
          <a:bodyPr/>
          <a:lstStyle/>
          <a:p>
            <a:endParaRPr lang="fr-F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9" name="Espace réservé du contenu 8"/>
          <p:cNvSpPr>
            <a:spLocks noGrp="1"/>
          </p:cNvSpPr>
          <p:nvPr>
            <p:ph sz="quarter" idx="1"/>
          </p:nvPr>
        </p:nvSpPr>
        <p:spPr>
          <a:xfrm>
            <a:off x="609600" y="1589567"/>
            <a:ext cx="38862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844901" y="1589567"/>
            <a:ext cx="38862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8" name="Espace réservé de la date 7"/>
          <p:cNvSpPr>
            <a:spLocks noGrp="1"/>
          </p:cNvSpPr>
          <p:nvPr>
            <p:ph type="dt" sz="half" idx="15"/>
          </p:nvPr>
        </p:nvSpPr>
        <p:spPr/>
        <p:txBody>
          <a:bodyPr rtlCol="0"/>
          <a:lstStyle/>
          <a:p>
            <a:fld id="{427B43DB-64E6-4DF4-B41B-F6E55801614D}" type="datetimeFigureOut">
              <a:rPr lang="fr-FR" smtClean="0"/>
              <a:pPr/>
              <a:t>16/09/2023</a:t>
            </a:fld>
            <a:endParaRPr lang="fr-FR"/>
          </a:p>
        </p:txBody>
      </p:sp>
      <p:sp>
        <p:nvSpPr>
          <p:cNvPr id="10" name="Espace réservé du numéro de diapositive 9"/>
          <p:cNvSpPr>
            <a:spLocks noGrp="1"/>
          </p:cNvSpPr>
          <p:nvPr>
            <p:ph type="sldNum" sz="quarter" idx="16"/>
          </p:nvPr>
        </p:nvSpPr>
        <p:spPr/>
        <p:txBody>
          <a:bodyPr rtlCol="0"/>
          <a:lstStyle/>
          <a:p>
            <a:fld id="{41129DBF-7374-4EAB-B5F2-435A008DFB55}" type="slidenum">
              <a:rPr lang="fr-FR" smtClean="0"/>
              <a:pPr/>
              <a:t>‹N°›</a:t>
            </a:fld>
            <a:endParaRPr lang="fr-FR"/>
          </a:p>
        </p:txBody>
      </p:sp>
      <p:sp>
        <p:nvSpPr>
          <p:cNvPr id="12" name="Espace réservé du pied de page 11"/>
          <p:cNvSpPr>
            <a:spLocks noGrp="1"/>
          </p:cNvSpPr>
          <p:nvPr>
            <p:ph type="ftr" sz="quarter" idx="17"/>
          </p:nvPr>
        </p:nvSpPr>
        <p:spPr/>
        <p:txBody>
          <a:bodyPr rtlCol="0"/>
          <a:lstStyle/>
          <a:p>
            <a:endParaRPr lang="fr-F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3400" y="273050"/>
            <a:ext cx="8153400" cy="869950"/>
          </a:xfrm>
        </p:spPr>
        <p:txBody>
          <a:bodyPr anchor="ctr"/>
          <a:lstStyle>
            <a:lvl1pPr>
              <a:defRPr/>
            </a:lvl1pPr>
          </a:lstStyle>
          <a:p>
            <a:r>
              <a:rPr kumimoji="0" lang="fr-FR" smtClean="0"/>
              <a:t>Cliquez pour modifier le style du titre</a:t>
            </a:r>
            <a:endParaRPr kumimoji="0" lang="en-US"/>
          </a:p>
        </p:txBody>
      </p:sp>
      <p:sp>
        <p:nvSpPr>
          <p:cNvPr id="11" name="Espace réservé du contenu 10"/>
          <p:cNvSpPr>
            <a:spLocks noGrp="1"/>
          </p:cNvSpPr>
          <p:nvPr>
            <p:ph sz="quarter" idx="2"/>
          </p:nvPr>
        </p:nvSpPr>
        <p:spPr>
          <a:xfrm>
            <a:off x="609600" y="2438400"/>
            <a:ext cx="3886200" cy="35814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800600" y="2438400"/>
            <a:ext cx="3886200" cy="35814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5"/>
          </p:nvPr>
        </p:nvSpPr>
        <p:spPr/>
        <p:txBody>
          <a:bodyPr rtlCol="0"/>
          <a:lstStyle/>
          <a:p>
            <a:fld id="{427B43DB-64E6-4DF4-B41B-F6E55801614D}" type="datetimeFigureOut">
              <a:rPr lang="fr-FR" smtClean="0"/>
              <a:pPr/>
              <a:t>16/09/2023</a:t>
            </a:fld>
            <a:endParaRPr lang="fr-FR"/>
          </a:p>
        </p:txBody>
      </p:sp>
      <p:sp>
        <p:nvSpPr>
          <p:cNvPr id="12" name="Espace réservé du numéro de diapositive 11"/>
          <p:cNvSpPr>
            <a:spLocks noGrp="1"/>
          </p:cNvSpPr>
          <p:nvPr>
            <p:ph type="sldNum" sz="quarter" idx="16"/>
          </p:nvPr>
        </p:nvSpPr>
        <p:spPr/>
        <p:txBody>
          <a:bodyPr rtlCol="0"/>
          <a:lstStyle/>
          <a:p>
            <a:fld id="{41129DBF-7374-4EAB-B5F2-435A008DFB55}" type="slidenum">
              <a:rPr lang="fr-FR" smtClean="0"/>
              <a:pPr/>
              <a:t>‹N°›</a:t>
            </a:fld>
            <a:endParaRPr lang="fr-FR"/>
          </a:p>
        </p:txBody>
      </p:sp>
      <p:sp>
        <p:nvSpPr>
          <p:cNvPr id="14" name="Espace réservé du pied de page 13"/>
          <p:cNvSpPr>
            <a:spLocks noGrp="1"/>
          </p:cNvSpPr>
          <p:nvPr>
            <p:ph type="ftr" sz="quarter" idx="17"/>
          </p:nvPr>
        </p:nvSpPr>
        <p:spPr/>
        <p:txBody>
          <a:bodyPr rtlCol="0"/>
          <a:lstStyle/>
          <a:p>
            <a:endParaRPr lang="fr-FR"/>
          </a:p>
        </p:txBody>
      </p:sp>
      <p:sp>
        <p:nvSpPr>
          <p:cNvPr id="16" name="Espace réservé du texte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5" name="Espace réservé du texte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427B43DB-64E6-4DF4-B41B-F6E55801614D}" type="datetimeFigureOut">
              <a:rPr lang="fr-FR" smtClean="0"/>
              <a:pPr/>
              <a:t>16/09/2023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lvl1pPr>
              <a:defRPr>
                <a:solidFill>
                  <a:srgbClr val="FFFFFF"/>
                </a:solidFill>
              </a:defRPr>
            </a:lvl1pPr>
          </a:lstStyle>
          <a:p>
            <a:fld id="{41129DBF-7374-4EAB-B5F2-435A008DFB55}" type="slidenum">
              <a:rPr lang="fr-FR" smtClean="0"/>
              <a:pPr/>
              <a:t>‹N°›</a:t>
            </a:fld>
            <a:endParaRPr lang="fr-F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27B43DB-64E6-4DF4-B41B-F6E55801614D}" type="datetimeFigureOut">
              <a:rPr lang="fr-FR" smtClean="0"/>
              <a:pPr/>
              <a:t>16/09/2023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a:xfrm>
            <a:off x="0" y="6248400"/>
            <a:ext cx="533400" cy="381000"/>
          </a:xfrm>
        </p:spPr>
        <p:txBody>
          <a:bodyPr/>
          <a:lstStyle>
            <a:lvl1pPr>
              <a:defRPr>
                <a:solidFill>
                  <a:schemeClr val="tx2"/>
                </a:solidFill>
              </a:defRPr>
            </a:lvl1pPr>
          </a:lstStyle>
          <a:p>
            <a:fld id="{41129DBF-7374-4EAB-B5F2-435A008DFB55}" type="slidenum">
              <a:rPr lang="fr-FR" smtClean="0"/>
              <a:pPr/>
              <a:t>‹N°›</a:t>
            </a:fld>
            <a:endParaRPr lang="fr-F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0"/>
            <a:ext cx="8077200" cy="869950"/>
          </a:xfrm>
        </p:spPr>
        <p:txBody>
          <a:bodyPr anchor="ctr"/>
          <a:lstStyle>
            <a:lvl1pPr algn="l">
              <a:buNone/>
              <a:defRPr sz="4400" b="0"/>
            </a:lvl1p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427B43DB-64E6-4DF4-B41B-F6E55801614D}" type="datetimeFigureOut">
              <a:rPr lang="fr-FR" smtClean="0"/>
              <a:pPr/>
              <a:t>16/09/2023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lvl1pPr>
              <a:defRPr>
                <a:solidFill>
                  <a:srgbClr val="FFFFFF"/>
                </a:solidFill>
              </a:defRPr>
            </a:lvl1pPr>
          </a:lstStyle>
          <a:p>
            <a:fld id="{41129DBF-7374-4EAB-B5F2-435A008DFB55}" type="slidenum">
              <a:rPr lang="fr-FR" smtClean="0"/>
              <a:pPr/>
              <a:t>‹N°›</a:t>
            </a:fld>
            <a:endParaRPr lang="fr-FR"/>
          </a:p>
        </p:txBody>
      </p:sp>
      <p:sp>
        <p:nvSpPr>
          <p:cNvPr id="3" name="Espace réservé du texte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9" name="Espace réservé du contenu 8"/>
          <p:cNvSpPr>
            <a:spLocks noGrp="1"/>
          </p:cNvSpPr>
          <p:nvPr>
            <p:ph sz="quarter" idx="1"/>
          </p:nvPr>
        </p:nvSpPr>
        <p:spPr>
          <a:xfrm>
            <a:off x="2362200" y="1752600"/>
            <a:ext cx="6400800" cy="44196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smtClean="0"/>
              <a:t>Cliquez pour modifier les styles du texte du masque</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fr-FR" smtClean="0"/>
              <a:t>Cliquez pour modifier le style du titre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space réservé de la date 11"/>
          <p:cNvSpPr>
            <a:spLocks noGrp="1"/>
          </p:cNvSpPr>
          <p:nvPr>
            <p:ph type="dt" sz="half" idx="10"/>
          </p:nvPr>
        </p:nvSpPr>
        <p:spPr>
          <a:xfrm>
            <a:off x="6248400" y="6248400"/>
            <a:ext cx="2667000" cy="365125"/>
          </a:xfrm>
        </p:spPr>
        <p:txBody>
          <a:bodyPr rtlCol="0"/>
          <a:lstStyle/>
          <a:p>
            <a:fld id="{427B43DB-64E6-4DF4-B41B-F6E55801614D}" type="datetimeFigureOut">
              <a:rPr lang="fr-FR" smtClean="0"/>
              <a:pPr/>
              <a:t>16/09/2023</a:t>
            </a:fld>
            <a:endParaRPr lang="fr-FR"/>
          </a:p>
        </p:txBody>
      </p:sp>
      <p:sp>
        <p:nvSpPr>
          <p:cNvPr id="13" name="Espace réservé du numéro de diapositive 12"/>
          <p:cNvSpPr>
            <a:spLocks noGrp="1"/>
          </p:cNvSpPr>
          <p:nvPr>
            <p:ph type="sldNum" sz="quarter" idx="11"/>
          </p:nvPr>
        </p:nvSpPr>
        <p:spPr>
          <a:xfrm>
            <a:off x="0" y="4667249"/>
            <a:ext cx="1447800" cy="663578"/>
          </a:xfrm>
        </p:spPr>
        <p:txBody>
          <a:bodyPr rtlCol="0"/>
          <a:lstStyle>
            <a:lvl1pPr>
              <a:defRPr sz="2800"/>
            </a:lvl1pPr>
          </a:lstStyle>
          <a:p>
            <a:fld id="{41129DBF-7374-4EAB-B5F2-435A008DFB55}" type="slidenum">
              <a:rPr lang="fr-FR" smtClean="0"/>
              <a:pPr/>
              <a:t>‹N°›</a:t>
            </a:fld>
            <a:endParaRPr lang="fr-FR"/>
          </a:p>
        </p:txBody>
      </p:sp>
      <p:sp>
        <p:nvSpPr>
          <p:cNvPr id="14" name="Espace réservé du pied de page 13"/>
          <p:cNvSpPr>
            <a:spLocks noGrp="1"/>
          </p:cNvSpPr>
          <p:nvPr>
            <p:ph type="ftr" sz="quarter" idx="12"/>
          </p:nvPr>
        </p:nvSpPr>
        <p:spPr>
          <a:xfrm>
            <a:off x="1600200" y="6248206"/>
            <a:ext cx="4572000" cy="365125"/>
          </a:xfrm>
        </p:spPr>
        <p:txBody>
          <a:bodyPr rtlCol="0"/>
          <a:lstStyle/>
          <a:p>
            <a:endParaRPr lang="fr-FR"/>
          </a:p>
        </p:txBody>
      </p:sp>
      <p:sp>
        <p:nvSpPr>
          <p:cNvPr id="3" name="Espace réservé pour une image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fr-FR" smtClean="0"/>
              <a:t>Cliquez sur l'icône pour ajouter une image</a:t>
            </a:r>
            <a:endParaRPr kumimoji="0"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Espace réservé du titre 21"/>
          <p:cNvSpPr>
            <a:spLocks noGrp="1"/>
          </p:cNvSpPr>
          <p:nvPr>
            <p:ph type="title"/>
          </p:nvPr>
        </p:nvSpPr>
        <p:spPr>
          <a:xfrm>
            <a:off x="609600" y="228600"/>
            <a:ext cx="8153400" cy="990600"/>
          </a:xfrm>
          <a:prstGeom prst="rect">
            <a:avLst/>
          </a:prstGeom>
        </p:spPr>
        <p:txBody>
          <a:bodyPr vert="horz" anchor="ctr">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27B43DB-64E6-4DF4-B41B-F6E55801614D}" type="datetimeFigureOut">
              <a:rPr lang="fr-FR" smtClean="0"/>
              <a:pPr/>
              <a:t>16/09/2023</a:t>
            </a:fld>
            <a:endParaRPr lang="fr-FR"/>
          </a:p>
        </p:txBody>
      </p:sp>
      <p:sp>
        <p:nvSpPr>
          <p:cNvPr id="3" name="Espace réservé du pied de page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fr-F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1129DBF-7374-4EAB-B5F2-435A008DFB55}"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6.jpeg"/><Relationship Id="rId7"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908721"/>
            <a:ext cx="7772400" cy="2448271"/>
          </a:xfrm>
        </p:spPr>
        <p:txBody>
          <a:bodyPr>
            <a:noAutofit/>
          </a:bodyPr>
          <a:lstStyle/>
          <a:p>
            <a:pPr algn="ctr"/>
            <a:r>
              <a:rPr lang="fr-FR" sz="7200" dirty="0" smtClean="0"/>
              <a:t>PROJET </a:t>
            </a:r>
            <a:br>
              <a:rPr lang="fr-FR" sz="7200" dirty="0" smtClean="0"/>
            </a:br>
            <a:r>
              <a:rPr lang="fr-FR" sz="7200" dirty="0" smtClean="0"/>
              <a:t> LA VELOLYCEE</a:t>
            </a:r>
            <a:endParaRPr lang="fr-FR" sz="7200" dirty="0"/>
          </a:p>
        </p:txBody>
      </p:sp>
      <p:sp>
        <p:nvSpPr>
          <p:cNvPr id="3" name="Sous-titre 2"/>
          <p:cNvSpPr>
            <a:spLocks noGrp="1"/>
          </p:cNvSpPr>
          <p:nvPr>
            <p:ph type="subTitle" idx="1"/>
          </p:nvPr>
        </p:nvSpPr>
        <p:spPr>
          <a:xfrm>
            <a:off x="2267744" y="3886200"/>
            <a:ext cx="6552728" cy="3287216"/>
          </a:xfrm>
        </p:spPr>
        <p:txBody>
          <a:bodyPr>
            <a:normAutofit/>
          </a:bodyPr>
          <a:lstStyle/>
          <a:p>
            <a:endParaRPr lang="fr-FR" dirty="0" smtClean="0"/>
          </a:p>
          <a:p>
            <a:endParaRPr lang="fr-FR" dirty="0" smtClean="0"/>
          </a:p>
          <a:p>
            <a:endParaRPr lang="fr-FR" dirty="0" smtClean="0"/>
          </a:p>
          <a:p>
            <a:r>
              <a:rPr lang="fr-FR" dirty="0" smtClean="0"/>
              <a:t>        </a:t>
            </a:r>
            <a:r>
              <a:rPr lang="fr-FR" sz="2000" dirty="0" smtClean="0"/>
              <a:t>Cité scolaire du Couserans - Année scolaire 2022-2023</a:t>
            </a:r>
            <a:endParaRPr lang="fr-FR" sz="2000" dirty="0"/>
          </a:p>
        </p:txBody>
      </p:sp>
      <p:pic>
        <p:nvPicPr>
          <p:cNvPr id="1026" name="Picture 2" descr="C:\Users\David\AppData\Local\Microsoft\Windows\Temporary Internet Files\Content.IE5\T85AU4AJ\mountain-bike-157085_640[1].png"/>
          <p:cNvPicPr>
            <a:picLocks noChangeAspect="1" noChangeArrowheads="1"/>
          </p:cNvPicPr>
          <p:nvPr/>
        </p:nvPicPr>
        <p:blipFill>
          <a:blip r:embed="rId3" cstate="print"/>
          <a:srcRect/>
          <a:stretch>
            <a:fillRect/>
          </a:stretch>
        </p:blipFill>
        <p:spPr bwMode="auto">
          <a:xfrm rot="20889192">
            <a:off x="2789755" y="4905919"/>
            <a:ext cx="1872208" cy="1070669"/>
          </a:xfrm>
          <a:prstGeom prst="rect">
            <a:avLst/>
          </a:prstGeom>
          <a:noFill/>
        </p:spPr>
      </p:pic>
      <p:pic>
        <p:nvPicPr>
          <p:cNvPr id="5" name="Picture 2" descr="C:\Users\David\AppData\Local\Microsoft\Windows\Temporary Internet Files\Content.IE5\T85AU4AJ\mountain-bike-157085_640[1].png"/>
          <p:cNvPicPr>
            <a:picLocks noChangeAspect="1" noChangeArrowheads="1"/>
          </p:cNvPicPr>
          <p:nvPr/>
        </p:nvPicPr>
        <p:blipFill>
          <a:blip r:embed="rId3" cstate="print"/>
          <a:srcRect/>
          <a:stretch>
            <a:fillRect/>
          </a:stretch>
        </p:blipFill>
        <p:spPr bwMode="auto">
          <a:xfrm rot="228616">
            <a:off x="165840" y="4907394"/>
            <a:ext cx="1872208" cy="1070669"/>
          </a:xfrm>
          <a:prstGeom prst="rect">
            <a:avLst/>
          </a:prstGeom>
          <a:noFill/>
        </p:spPr>
      </p:pic>
      <p:pic>
        <p:nvPicPr>
          <p:cNvPr id="6" name="Picture 2" descr="C:\Users\David\AppData\Local\Microsoft\Windows\Temporary Internet Files\Content.IE5\T85AU4AJ\mountain-bike-157085_640[1].png"/>
          <p:cNvPicPr>
            <a:picLocks noChangeAspect="1" noChangeArrowheads="1"/>
          </p:cNvPicPr>
          <p:nvPr/>
        </p:nvPicPr>
        <p:blipFill>
          <a:blip r:embed="rId3" cstate="print"/>
          <a:srcRect/>
          <a:stretch>
            <a:fillRect/>
          </a:stretch>
        </p:blipFill>
        <p:spPr bwMode="auto">
          <a:xfrm rot="18775399">
            <a:off x="3801312" y="631348"/>
            <a:ext cx="1872208" cy="1070669"/>
          </a:xfrm>
          <a:prstGeom prst="rect">
            <a:avLst/>
          </a:prstGeom>
          <a:noFill/>
        </p:spPr>
      </p:pic>
      <p:pic>
        <p:nvPicPr>
          <p:cNvPr id="8" name="Picture 2" descr="C:\Users\David\AppData\Local\Microsoft\Windows\Temporary Internet Files\Content.IE5\T85AU4AJ\mountain-bike-157085_640[1].png"/>
          <p:cNvPicPr>
            <a:picLocks noChangeAspect="1" noChangeArrowheads="1"/>
          </p:cNvPicPr>
          <p:nvPr/>
        </p:nvPicPr>
        <p:blipFill>
          <a:blip r:embed="rId3" cstate="print"/>
          <a:srcRect/>
          <a:stretch>
            <a:fillRect/>
          </a:stretch>
        </p:blipFill>
        <p:spPr bwMode="auto">
          <a:xfrm rot="21072204" flipH="1">
            <a:off x="7238735" y="4859095"/>
            <a:ext cx="1834185" cy="1070669"/>
          </a:xfrm>
          <a:prstGeom prst="rect">
            <a:avLst/>
          </a:prstGeom>
          <a:noFill/>
        </p:spPr>
      </p:pic>
      <p:pic>
        <p:nvPicPr>
          <p:cNvPr id="9" name="Picture 2" descr="C:\Users\David\AppData\Local\Microsoft\Windows\Temporary Internet Files\Content.IE5\T85AU4AJ\mountain-bike-157085_640[1].png"/>
          <p:cNvPicPr>
            <a:picLocks noChangeAspect="1" noChangeArrowheads="1"/>
          </p:cNvPicPr>
          <p:nvPr/>
        </p:nvPicPr>
        <p:blipFill>
          <a:blip r:embed="rId3" cstate="print"/>
          <a:srcRect/>
          <a:stretch>
            <a:fillRect/>
          </a:stretch>
        </p:blipFill>
        <p:spPr bwMode="auto">
          <a:xfrm rot="20897569" flipH="1">
            <a:off x="5597651" y="4828086"/>
            <a:ext cx="1834185" cy="1070669"/>
          </a:xfrm>
          <a:prstGeom prst="rect">
            <a:avLst/>
          </a:prstGeom>
          <a:noFill/>
        </p:spPr>
      </p:pic>
      <p:pic>
        <p:nvPicPr>
          <p:cNvPr id="10" name="Picture 2" descr="C:\Users\David\AppData\Local\Microsoft\Windows\Temporary Internet Files\Content.IE5\T85AU4AJ\mountain-bike-157085_640[1].png"/>
          <p:cNvPicPr>
            <a:picLocks noChangeAspect="1" noChangeArrowheads="1"/>
          </p:cNvPicPr>
          <p:nvPr/>
        </p:nvPicPr>
        <p:blipFill>
          <a:blip r:embed="rId3" cstate="print"/>
          <a:srcRect/>
          <a:stretch>
            <a:fillRect/>
          </a:stretch>
        </p:blipFill>
        <p:spPr bwMode="auto">
          <a:xfrm rot="541936" flipH="1">
            <a:off x="6893794" y="939655"/>
            <a:ext cx="1834185" cy="1070669"/>
          </a:xfrm>
          <a:prstGeom prst="rect">
            <a:avLst/>
          </a:prstGeom>
          <a:noFill/>
        </p:spPr>
      </p:pic>
      <p:pic>
        <p:nvPicPr>
          <p:cNvPr id="11" name="Image 10" descr="Roue développement durable.jpg"/>
          <p:cNvPicPr>
            <a:picLocks noChangeAspect="1"/>
          </p:cNvPicPr>
          <p:nvPr/>
        </p:nvPicPr>
        <p:blipFill>
          <a:blip r:embed="rId4" cstate="print"/>
          <a:stretch>
            <a:fillRect/>
          </a:stretch>
        </p:blipFill>
        <p:spPr>
          <a:xfrm>
            <a:off x="4427984" y="2420888"/>
            <a:ext cx="749085" cy="792088"/>
          </a:xfrm>
          <a:prstGeom prst="rect">
            <a:avLst/>
          </a:prstGeom>
        </p:spPr>
      </p:pic>
      <p:pic>
        <p:nvPicPr>
          <p:cNvPr id="12" name="Image 11" descr="Roue développement durable.jpg"/>
          <p:cNvPicPr>
            <a:picLocks noChangeAspect="1"/>
          </p:cNvPicPr>
          <p:nvPr/>
        </p:nvPicPr>
        <p:blipFill>
          <a:blip r:embed="rId5" cstate="print"/>
          <a:stretch>
            <a:fillRect/>
          </a:stretch>
        </p:blipFill>
        <p:spPr>
          <a:xfrm>
            <a:off x="611560" y="620688"/>
            <a:ext cx="1430071" cy="151216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8)">
                                      <p:cBhvr>
                                        <p:cTn id="7" dur="3000"/>
                                        <p:tgtEl>
                                          <p:spTgt spid="12"/>
                                        </p:tgtEl>
                                      </p:cBhvr>
                                    </p:animEffect>
                                  </p:childTnLst>
                                </p:cTn>
                              </p:par>
                              <p:par>
                                <p:cTn id="8" presetID="21" presetClass="entr" presetSubtype="8"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heel(8)">
                                      <p:cBhvr>
                                        <p:cTn id="10" dur="3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t>3- TROISIEME OPERATION : (le 31 mai 2023)</a:t>
            </a:r>
            <a:br>
              <a:rPr lang="fr-FR" sz="3200" b="1" dirty="0" smtClean="0"/>
            </a:br>
            <a:r>
              <a:rPr lang="fr-FR" sz="3200" b="1" dirty="0" smtClean="0"/>
              <a:t>LA VELOLYCEE SAINT-GIRONS / FOIX</a:t>
            </a:r>
            <a:endParaRPr lang="fr-FR" sz="3200" dirty="0"/>
          </a:p>
        </p:txBody>
      </p:sp>
      <p:pic>
        <p:nvPicPr>
          <p:cNvPr id="4" name="Espace réservé du contenu 3" descr="AFFICHE LOGO 2023 A AFFICHER.jpg"/>
          <p:cNvPicPr>
            <a:picLocks noGrp="1" noChangeAspect="1"/>
          </p:cNvPicPr>
          <p:nvPr>
            <p:ph sz="quarter" idx="1"/>
          </p:nvPr>
        </p:nvPicPr>
        <p:blipFill>
          <a:blip r:embed="rId3" cstate="print"/>
          <a:stretch>
            <a:fillRect/>
          </a:stretch>
        </p:blipFill>
        <p:spPr>
          <a:xfrm>
            <a:off x="2699792" y="1484784"/>
            <a:ext cx="3600400" cy="5155602"/>
          </a:xfrm>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t>3- TROISIEME OPERATION : (le 31 mai 2023)</a:t>
            </a:r>
            <a:br>
              <a:rPr lang="fr-FR" sz="3200" b="1" dirty="0" smtClean="0"/>
            </a:br>
            <a:r>
              <a:rPr lang="fr-FR" sz="3200" b="1" dirty="0" smtClean="0"/>
              <a:t>LA VELOLYCEE SAINT-GIRONS / FOIX</a:t>
            </a:r>
            <a:endParaRPr lang="fr-FR" sz="3200" b="1" dirty="0"/>
          </a:p>
        </p:txBody>
      </p:sp>
      <p:pic>
        <p:nvPicPr>
          <p:cNvPr id="6" name="Espace réservé du contenu 5" descr="A.jpg"/>
          <p:cNvPicPr>
            <a:picLocks noGrp="1" noChangeAspect="1"/>
          </p:cNvPicPr>
          <p:nvPr>
            <p:ph sz="quarter" idx="1"/>
          </p:nvPr>
        </p:nvPicPr>
        <p:blipFill>
          <a:blip r:embed="rId3" cstate="print"/>
          <a:stretch>
            <a:fillRect/>
          </a:stretch>
        </p:blipFill>
        <p:spPr>
          <a:xfrm>
            <a:off x="3635897" y="1196752"/>
            <a:ext cx="4248472" cy="5602620"/>
          </a:xfrm>
        </p:spPr>
      </p:pic>
      <p:sp>
        <p:nvSpPr>
          <p:cNvPr id="8" name="ZoneTexte 7"/>
          <p:cNvSpPr txBox="1"/>
          <p:nvPr/>
        </p:nvSpPr>
        <p:spPr>
          <a:xfrm>
            <a:off x="179512" y="2636912"/>
            <a:ext cx="3312368" cy="2308324"/>
          </a:xfrm>
          <a:prstGeom prst="rect">
            <a:avLst/>
          </a:prstGeom>
          <a:solidFill>
            <a:srgbClr val="006600"/>
          </a:solidFill>
        </p:spPr>
        <p:txBody>
          <a:bodyPr wrap="square" rtlCol="0">
            <a:spAutoFit/>
          </a:bodyPr>
          <a:lstStyle/>
          <a:p>
            <a:r>
              <a:rPr lang="fr-FR" sz="2400" b="1" dirty="0" smtClean="0">
                <a:solidFill>
                  <a:srgbClr val="00FF00"/>
                </a:solidFill>
              </a:rPr>
              <a:t>Rencontre à vélo sur la voie verte </a:t>
            </a:r>
          </a:p>
          <a:p>
            <a:r>
              <a:rPr lang="fr-FR" sz="2400" b="1" dirty="0" smtClean="0">
                <a:solidFill>
                  <a:srgbClr val="00FF00"/>
                </a:solidFill>
              </a:rPr>
              <a:t>Pour les lycéens et les personnels volontaires </a:t>
            </a:r>
          </a:p>
          <a:p>
            <a:r>
              <a:rPr lang="fr-FR" sz="2400" b="1" dirty="0" smtClean="0">
                <a:solidFill>
                  <a:srgbClr val="00FF00"/>
                </a:solidFill>
              </a:rPr>
              <a:t>du lycée de St-Girons </a:t>
            </a:r>
          </a:p>
          <a:p>
            <a:r>
              <a:rPr lang="fr-FR" sz="2400" b="1" dirty="0" smtClean="0">
                <a:solidFill>
                  <a:srgbClr val="00FF00"/>
                </a:solidFill>
              </a:rPr>
              <a:t>et du lycée de Foix</a:t>
            </a:r>
            <a:endParaRPr lang="fr-FR" sz="2400" b="1" dirty="0">
              <a:solidFill>
                <a:srgbClr val="00FF00"/>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P.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EVALUATION ET PERSPECTIVES</a:t>
            </a:r>
            <a:endParaRPr lang="fr-FR" sz="2400" dirty="0"/>
          </a:p>
        </p:txBody>
      </p:sp>
      <p:sp>
        <p:nvSpPr>
          <p:cNvPr id="3" name="Espace réservé du contenu 2"/>
          <p:cNvSpPr>
            <a:spLocks noGrp="1"/>
          </p:cNvSpPr>
          <p:nvPr>
            <p:ph sz="quarter" idx="1"/>
          </p:nvPr>
        </p:nvSpPr>
        <p:spPr/>
        <p:txBody>
          <a:bodyPr>
            <a:normAutofit/>
          </a:bodyPr>
          <a:lstStyle/>
          <a:p>
            <a:endParaRPr lang="fr-FR" dirty="0" smtClean="0"/>
          </a:p>
        </p:txBody>
      </p:sp>
      <p:sp>
        <p:nvSpPr>
          <p:cNvPr id="7" name="Rectangle à coins arrondis 6"/>
          <p:cNvSpPr/>
          <p:nvPr/>
        </p:nvSpPr>
        <p:spPr>
          <a:xfrm>
            <a:off x="395536" y="1689350"/>
            <a:ext cx="8496944" cy="16676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49475"/>
            <a:r>
              <a:rPr lang="fr-FR" b="1" dirty="0" smtClean="0"/>
              <a:t>1-Les séances de sécurité routière  : A RECONDUIRE AVEC :</a:t>
            </a:r>
          </a:p>
          <a:p>
            <a:pPr marL="2435225" indent="-285750">
              <a:buFont typeface="Wingdings" panose="05000000000000000000" pitchFamily="2" charset="2"/>
              <a:buChar char="§"/>
            </a:pPr>
            <a:r>
              <a:rPr lang="fr-FR" dirty="0" smtClean="0">
                <a:solidFill>
                  <a:schemeClr val="tx1"/>
                </a:solidFill>
              </a:rPr>
              <a:t>ECOLE DE VELO O2BIKE : partage de la route</a:t>
            </a:r>
          </a:p>
          <a:p>
            <a:pPr marL="2435225" indent="-285750">
              <a:buFont typeface="Wingdings" panose="05000000000000000000" pitchFamily="2" charset="2"/>
              <a:buChar char="§"/>
            </a:pPr>
            <a:r>
              <a:rPr lang="fr-FR" dirty="0" smtClean="0">
                <a:solidFill>
                  <a:schemeClr val="tx1"/>
                </a:solidFill>
              </a:rPr>
              <a:t>ENSEIGNANTS D’EPS : sensibilisation au déplacement à vélo</a:t>
            </a:r>
          </a:p>
          <a:p>
            <a:pPr marL="2435225" indent="-285750">
              <a:buFont typeface="Wingdings" panose="05000000000000000000" pitchFamily="2" charset="2"/>
              <a:buChar char="§"/>
            </a:pPr>
            <a:r>
              <a:rPr lang="fr-FR" dirty="0" smtClean="0">
                <a:solidFill>
                  <a:schemeClr val="tx1"/>
                </a:solidFill>
              </a:rPr>
              <a:t>CLSPD- FORUM DE LA SECURITE ROUTIERE : stands participatifs</a:t>
            </a:r>
          </a:p>
          <a:p>
            <a:pPr marL="2686050"/>
            <a:endParaRPr lang="fr-FR" dirty="0"/>
          </a:p>
        </p:txBody>
      </p:sp>
      <p:sp>
        <p:nvSpPr>
          <p:cNvPr id="9" name="Rectangle à coins arrondis 8"/>
          <p:cNvSpPr/>
          <p:nvPr/>
        </p:nvSpPr>
        <p:spPr>
          <a:xfrm>
            <a:off x="395536" y="3429000"/>
            <a:ext cx="8496944"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49475"/>
            <a:endParaRPr lang="fr-FR" dirty="0" smtClean="0"/>
          </a:p>
          <a:p>
            <a:pPr marL="2149475"/>
            <a:r>
              <a:rPr lang="fr-FR" b="1" dirty="0" smtClean="0"/>
              <a:t>2-Les ateliers mobilité : A POURSUIVRE AVEC :</a:t>
            </a:r>
          </a:p>
          <a:p>
            <a:pPr marL="2435225" indent="-285750">
              <a:buFont typeface="Wingdings" panose="05000000000000000000" pitchFamily="2" charset="2"/>
              <a:buChar char="§"/>
            </a:pPr>
            <a:r>
              <a:rPr lang="fr-FR" dirty="0" smtClean="0">
                <a:solidFill>
                  <a:schemeClr val="tx1"/>
                </a:solidFill>
              </a:rPr>
              <a:t>COMMUNAUTE DE COMMUNES : Juliette Frossard</a:t>
            </a:r>
          </a:p>
          <a:p>
            <a:pPr marL="2435225" indent="-285750">
              <a:buFont typeface="Wingdings" panose="05000000000000000000" pitchFamily="2" charset="2"/>
              <a:buChar char="§"/>
            </a:pPr>
            <a:r>
              <a:rPr lang="fr-FR" dirty="0" smtClean="0">
                <a:solidFill>
                  <a:schemeClr val="tx1"/>
                </a:solidFill>
              </a:rPr>
              <a:t>ASSOCIATION CYCLOVALEES : atelier de réparation</a:t>
            </a:r>
            <a:endParaRPr lang="fr-FR" dirty="0">
              <a:solidFill>
                <a:schemeClr val="tx1"/>
              </a:solidFill>
            </a:endParaRPr>
          </a:p>
          <a:p>
            <a:pPr marL="2435225" indent="-285750">
              <a:buFont typeface="Wingdings" panose="05000000000000000000" pitchFamily="2" charset="2"/>
              <a:buChar char="§"/>
            </a:pPr>
            <a:endParaRPr lang="fr-FR" dirty="0" smtClean="0">
              <a:solidFill>
                <a:schemeClr val="tx1"/>
              </a:solidFill>
            </a:endParaRPr>
          </a:p>
        </p:txBody>
      </p:sp>
      <p:sp>
        <p:nvSpPr>
          <p:cNvPr id="10" name="Rectangle à coins arrondis 9"/>
          <p:cNvSpPr/>
          <p:nvPr/>
        </p:nvSpPr>
        <p:spPr>
          <a:xfrm>
            <a:off x="395536" y="4954254"/>
            <a:ext cx="8496944" cy="17151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063750"/>
            <a:r>
              <a:rPr lang="fr-FR" b="1" dirty="0"/>
              <a:t> </a:t>
            </a:r>
            <a:endParaRPr lang="fr-FR" b="1" dirty="0" smtClean="0"/>
          </a:p>
          <a:p>
            <a:pPr marL="2063750"/>
            <a:r>
              <a:rPr lang="fr-FR" b="1" dirty="0" smtClean="0"/>
              <a:t>3-La </a:t>
            </a:r>
            <a:r>
              <a:rPr lang="fr-FR" b="1" dirty="0" err="1" smtClean="0"/>
              <a:t>Vélolycée</a:t>
            </a:r>
            <a:r>
              <a:rPr lang="fr-FR" b="1" dirty="0" smtClean="0"/>
              <a:t> St-Girons/ Foix en mai : A RECONDUIRE AVEC :</a:t>
            </a:r>
          </a:p>
          <a:p>
            <a:pPr marL="2349500" indent="-285750">
              <a:buFont typeface="Wingdings" panose="05000000000000000000" pitchFamily="2" charset="2"/>
              <a:buChar char="§"/>
            </a:pPr>
            <a:r>
              <a:rPr lang="fr-FR" dirty="0" smtClean="0">
                <a:solidFill>
                  <a:schemeClr val="tx1"/>
                </a:solidFill>
              </a:rPr>
              <a:t>LYCEE GABRIEL FAURE DE FOIX : éco-délégués et personnels</a:t>
            </a:r>
          </a:p>
          <a:p>
            <a:pPr marL="2349500" indent="-285750">
              <a:buFont typeface="Wingdings" panose="05000000000000000000" pitchFamily="2" charset="2"/>
              <a:buChar char="§"/>
            </a:pPr>
            <a:r>
              <a:rPr lang="fr-FR" dirty="0" smtClean="0">
                <a:solidFill>
                  <a:schemeClr val="tx1"/>
                </a:solidFill>
              </a:rPr>
              <a:t>ASSOCIATION 117 ANIMATION JEUNES : stands et sono</a:t>
            </a:r>
          </a:p>
          <a:p>
            <a:pPr marL="2349500" indent="-285750">
              <a:buFont typeface="Wingdings" panose="05000000000000000000" pitchFamily="2" charset="2"/>
              <a:buChar char="§"/>
            </a:pPr>
            <a:r>
              <a:rPr lang="fr-FR" dirty="0" smtClean="0">
                <a:solidFill>
                  <a:schemeClr val="tx1"/>
                </a:solidFill>
              </a:rPr>
              <a:t>ARIZE 2ROUES prêts de vélos insolites et vélo </a:t>
            </a:r>
            <a:r>
              <a:rPr lang="fr-FR" dirty="0" err="1" smtClean="0">
                <a:solidFill>
                  <a:schemeClr val="tx1"/>
                </a:solidFill>
              </a:rPr>
              <a:t>smoothies</a:t>
            </a:r>
            <a:endParaRPr lang="fr-FR" dirty="0" smtClean="0">
              <a:solidFill>
                <a:schemeClr val="tx1"/>
              </a:solidFill>
            </a:endParaRPr>
          </a:p>
          <a:p>
            <a:pPr marL="2349500" indent="-285750">
              <a:buFont typeface="Wingdings" panose="05000000000000000000" pitchFamily="2" charset="2"/>
              <a:buChar char="§"/>
            </a:pPr>
            <a:r>
              <a:rPr lang="fr-FR" dirty="0" smtClean="0">
                <a:solidFill>
                  <a:schemeClr val="tx1"/>
                </a:solidFill>
              </a:rPr>
              <a:t>ENSEIGNANTE  ST2S ET HEPAD ST-GIRONS : à construire</a:t>
            </a:r>
            <a:r>
              <a:rPr lang="fr-FR" dirty="0"/>
              <a:t>	</a:t>
            </a:r>
          </a:p>
          <a:p>
            <a:pPr marL="2063750"/>
            <a:endParaRPr lang="fr-FR" dirty="0"/>
          </a:p>
        </p:txBody>
      </p:sp>
      <p:pic>
        <p:nvPicPr>
          <p:cNvPr id="5" name="Espace réservé du contenu 3" descr="image freins.jpg"/>
          <p:cNvPicPr>
            <a:picLocks noChangeAspect="1"/>
          </p:cNvPicPr>
          <p:nvPr/>
        </p:nvPicPr>
        <p:blipFill>
          <a:blip r:embed="rId3" cstate="print"/>
          <a:stretch>
            <a:fillRect/>
          </a:stretch>
        </p:blipFill>
        <p:spPr>
          <a:xfrm flipH="1">
            <a:off x="755576" y="1772816"/>
            <a:ext cx="1296144" cy="1296144"/>
          </a:xfrm>
          <a:prstGeom prst="rect">
            <a:avLst/>
          </a:prstGeom>
        </p:spPr>
      </p:pic>
      <p:pic>
        <p:nvPicPr>
          <p:cNvPr id="13" name="Image 12" descr="Logo atelier réparation vélo.jpg"/>
          <p:cNvPicPr>
            <a:picLocks noChangeAspect="1"/>
          </p:cNvPicPr>
          <p:nvPr/>
        </p:nvPicPr>
        <p:blipFill>
          <a:blip r:embed="rId4" cstate="print"/>
          <a:stretch>
            <a:fillRect/>
          </a:stretch>
        </p:blipFill>
        <p:spPr>
          <a:xfrm>
            <a:off x="755576" y="3501008"/>
            <a:ext cx="1369846" cy="1296144"/>
          </a:xfrm>
          <a:prstGeom prst="rect">
            <a:avLst/>
          </a:prstGeom>
        </p:spPr>
      </p:pic>
      <p:pic>
        <p:nvPicPr>
          <p:cNvPr id="14" name="Image 13" descr="5- panneau voie verte.jpg"/>
          <p:cNvPicPr>
            <a:picLocks noChangeAspect="1"/>
          </p:cNvPicPr>
          <p:nvPr/>
        </p:nvPicPr>
        <p:blipFill>
          <a:blip r:embed="rId5" cstate="print"/>
          <a:stretch>
            <a:fillRect/>
          </a:stretch>
        </p:blipFill>
        <p:spPr>
          <a:xfrm>
            <a:off x="755576" y="5157192"/>
            <a:ext cx="1296144" cy="604867"/>
          </a:xfrm>
          <a:prstGeom prst="rect">
            <a:avLst/>
          </a:prstGeom>
        </p:spPr>
      </p:pic>
      <p:pic>
        <p:nvPicPr>
          <p:cNvPr id="15" name="Image 14" descr="5- panneau voie verte.jpg"/>
          <p:cNvPicPr>
            <a:picLocks noChangeAspect="1"/>
          </p:cNvPicPr>
          <p:nvPr/>
        </p:nvPicPr>
        <p:blipFill>
          <a:blip r:embed="rId5" cstate="print"/>
          <a:stretch>
            <a:fillRect/>
          </a:stretch>
        </p:blipFill>
        <p:spPr>
          <a:xfrm flipH="1">
            <a:off x="755576" y="5733255"/>
            <a:ext cx="1296144" cy="609599"/>
          </a:xfrm>
          <a:prstGeom prst="rect">
            <a:avLst/>
          </a:prstGeom>
        </p:spPr>
      </p:pic>
    </p:spTree>
    <p:extLst>
      <p:ext uri="{BB962C8B-B14F-4D97-AF65-F5344CB8AC3E}">
        <p14:creationId xmlns:p14="http://schemas.microsoft.com/office/powerpoint/2010/main" xmlns="" val="402505529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Q.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B.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D.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D.jpg"/>
          <p:cNvPicPr>
            <a:picLocks noChangeAspect="1"/>
          </p:cNvPicPr>
          <p:nvPr/>
        </p:nvPicPr>
        <p:blipFill>
          <a:blip r:embed="rId3" cstate="print"/>
          <a:stretch>
            <a:fillRect/>
          </a:stretch>
        </p:blipFill>
        <p:spPr>
          <a:xfrm>
            <a:off x="1971786" y="0"/>
            <a:ext cx="5200427" cy="6858000"/>
          </a:xfrm>
          <a:prstGeom prst="rect">
            <a:avLst/>
          </a:prstGeom>
        </p:spPr>
      </p:pic>
      <p:pic>
        <p:nvPicPr>
          <p:cNvPr id="3" name="Image 2" descr="E.jpg"/>
          <p:cNvPicPr>
            <a:picLocks noChangeAspect="1"/>
          </p:cNvPicPr>
          <p:nvPr/>
        </p:nvPicPr>
        <p:blipFill>
          <a:blip r:embed="rId4"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I.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QUELS ENJEUX ?</a:t>
            </a:r>
            <a:endParaRPr lang="fr-FR" dirty="0"/>
          </a:p>
        </p:txBody>
      </p:sp>
      <p:pic>
        <p:nvPicPr>
          <p:cNvPr id="4" name="Espace réservé du contenu 3" descr="1-vélo pourquoi.jpg"/>
          <p:cNvPicPr>
            <a:picLocks noGrp="1" noChangeAspect="1"/>
          </p:cNvPicPr>
          <p:nvPr>
            <p:ph sz="quarter" idx="1"/>
          </p:nvPr>
        </p:nvPicPr>
        <p:blipFill>
          <a:blip r:embed="rId3" cstate="print"/>
          <a:stretch>
            <a:fillRect/>
          </a:stretch>
        </p:blipFill>
        <p:spPr>
          <a:xfrm>
            <a:off x="691127" y="1600200"/>
            <a:ext cx="7996696" cy="4495800"/>
          </a:xfrm>
        </p:spPr>
      </p:pic>
      <p:pic>
        <p:nvPicPr>
          <p:cNvPr id="13" name="Picture 2" descr="C:\Users\David\AppData\Local\Microsoft\Windows\Temporary Internet Files\Content.IE5\VSGBX2XY\ekg-2069872__180[1].png"/>
          <p:cNvPicPr>
            <a:picLocks noChangeAspect="1" noChangeArrowheads="1"/>
          </p:cNvPicPr>
          <p:nvPr/>
        </p:nvPicPr>
        <p:blipFill>
          <a:blip r:embed="rId4" cstate="print"/>
          <a:srcRect/>
          <a:stretch>
            <a:fillRect/>
          </a:stretch>
        </p:blipFill>
        <p:spPr bwMode="auto">
          <a:xfrm>
            <a:off x="7020272" y="2636912"/>
            <a:ext cx="1152128" cy="1049093"/>
          </a:xfrm>
          <a:prstGeom prst="rect">
            <a:avLst/>
          </a:prstGeom>
          <a:noFill/>
        </p:spPr>
      </p:pic>
      <p:pic>
        <p:nvPicPr>
          <p:cNvPr id="14" name="Picture 4" descr="C:\Users\David\AppData\Local\Microsoft\Windows\Temporary Internet Files\Content.IE5\VSGBX2XY\planet-2831514__180[1].png"/>
          <p:cNvPicPr>
            <a:picLocks noChangeAspect="1" noChangeArrowheads="1"/>
          </p:cNvPicPr>
          <p:nvPr/>
        </p:nvPicPr>
        <p:blipFill>
          <a:blip r:embed="rId5" cstate="print"/>
          <a:srcRect/>
          <a:stretch>
            <a:fillRect/>
          </a:stretch>
        </p:blipFill>
        <p:spPr bwMode="auto">
          <a:xfrm>
            <a:off x="4572000" y="3140968"/>
            <a:ext cx="1752195" cy="1440160"/>
          </a:xfrm>
          <a:prstGeom prst="rect">
            <a:avLst/>
          </a:prstGeom>
          <a:noFill/>
        </p:spPr>
      </p:pic>
      <p:pic>
        <p:nvPicPr>
          <p:cNvPr id="15" name="Picture 3" descr="C:\Users\David\AppData\Local\Microsoft\Windows\Temporary Internet Files\Content.IE5\VSGBX2XY\money-305364_960_720[1].png"/>
          <p:cNvPicPr>
            <a:picLocks noChangeAspect="1" noChangeArrowheads="1"/>
          </p:cNvPicPr>
          <p:nvPr/>
        </p:nvPicPr>
        <p:blipFill>
          <a:blip r:embed="rId6" cstate="print"/>
          <a:srcRect/>
          <a:stretch>
            <a:fillRect/>
          </a:stretch>
        </p:blipFill>
        <p:spPr bwMode="auto">
          <a:xfrm>
            <a:off x="3707904" y="4509120"/>
            <a:ext cx="880171" cy="1035496"/>
          </a:xfrm>
          <a:prstGeom prst="rect">
            <a:avLst/>
          </a:prstGeom>
          <a:noFill/>
        </p:spPr>
      </p:pic>
      <p:pic>
        <p:nvPicPr>
          <p:cNvPr id="16" name="Picture 7" descr="C:\Users\David\AppData\Local\Microsoft\Windows\Temporary Internet Files\Content.IE5\VSGBX2XY\Kids-High-Quality-PNG[1].png"/>
          <p:cNvPicPr>
            <a:picLocks noChangeAspect="1" noChangeArrowheads="1"/>
          </p:cNvPicPr>
          <p:nvPr/>
        </p:nvPicPr>
        <p:blipFill>
          <a:blip r:embed="rId7" cstate="print"/>
          <a:srcRect/>
          <a:stretch>
            <a:fillRect/>
          </a:stretch>
        </p:blipFill>
        <p:spPr bwMode="auto">
          <a:xfrm flipH="1">
            <a:off x="5508104" y="4797152"/>
            <a:ext cx="2184243" cy="1008112"/>
          </a:xfrm>
          <a:prstGeom prst="rect">
            <a:avLst/>
          </a:prstGeom>
          <a:noFill/>
        </p:spPr>
      </p:pic>
      <p:pic>
        <p:nvPicPr>
          <p:cNvPr id="17" name="Picture 4" descr="C:\Users\David\AppData\Local\Microsoft\Windows\Temporary Internet Files\Content.IE5\OII855GV\bird-1297147_640[1].png"/>
          <p:cNvPicPr>
            <a:picLocks noChangeAspect="1" noChangeArrowheads="1"/>
          </p:cNvPicPr>
          <p:nvPr/>
        </p:nvPicPr>
        <p:blipFill>
          <a:blip r:embed="rId8" cstate="print"/>
          <a:srcRect/>
          <a:stretch>
            <a:fillRect/>
          </a:stretch>
        </p:blipFill>
        <p:spPr bwMode="auto">
          <a:xfrm>
            <a:off x="6156176" y="836712"/>
            <a:ext cx="1591756" cy="151216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F.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G.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H.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J.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K.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L.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M.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O.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N.jpg"/>
          <p:cNvPicPr>
            <a:picLocks noChangeAspect="1"/>
          </p:cNvPicPr>
          <p:nvPr/>
        </p:nvPicPr>
        <p:blipFill>
          <a:blip r:embed="rId3" cstate="print"/>
          <a:stretch>
            <a:fillRect/>
          </a:stretch>
        </p:blipFill>
        <p:spPr>
          <a:xfrm>
            <a:off x="1971786" y="0"/>
            <a:ext cx="5200427" cy="6858000"/>
          </a:xfrm>
          <a:prstGeom prst="rect">
            <a:avLst/>
          </a:prstGeo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QUELS LIEN AVEC LES ODD ?</a:t>
            </a:r>
            <a:endParaRPr lang="fr-FR" dirty="0"/>
          </a:p>
        </p:txBody>
      </p:sp>
      <p:pic>
        <p:nvPicPr>
          <p:cNvPr id="4" name="Espace réservé du contenu 3" descr="1-vélo pourquoi.jpg"/>
          <p:cNvPicPr>
            <a:picLocks noGrp="1" noChangeAspect="1"/>
          </p:cNvPicPr>
          <p:nvPr>
            <p:ph sz="quarter" idx="1"/>
          </p:nvPr>
        </p:nvPicPr>
        <p:blipFill>
          <a:blip r:embed="rId3" cstate="print"/>
          <a:stretch>
            <a:fillRect/>
          </a:stretch>
        </p:blipFill>
        <p:spPr>
          <a:xfrm>
            <a:off x="691127" y="1600200"/>
            <a:ext cx="7996696" cy="4495800"/>
          </a:xfrm>
        </p:spPr>
      </p:pic>
      <p:pic>
        <p:nvPicPr>
          <p:cNvPr id="5" name="Image 4" descr="ODD 3 santé et bien-être.jpg"/>
          <p:cNvPicPr>
            <a:picLocks noChangeAspect="1"/>
          </p:cNvPicPr>
          <p:nvPr/>
        </p:nvPicPr>
        <p:blipFill>
          <a:blip r:embed="rId4" cstate="print"/>
          <a:stretch>
            <a:fillRect/>
          </a:stretch>
        </p:blipFill>
        <p:spPr>
          <a:xfrm>
            <a:off x="7020272" y="5373216"/>
            <a:ext cx="705469" cy="648072"/>
          </a:xfrm>
          <a:prstGeom prst="rect">
            <a:avLst/>
          </a:prstGeom>
        </p:spPr>
      </p:pic>
      <p:pic>
        <p:nvPicPr>
          <p:cNvPr id="7" name="Image 6" descr="ODD 4 éducation de qualité.jpg"/>
          <p:cNvPicPr>
            <a:picLocks noChangeAspect="1"/>
          </p:cNvPicPr>
          <p:nvPr/>
        </p:nvPicPr>
        <p:blipFill>
          <a:blip r:embed="rId5" cstate="print"/>
          <a:stretch>
            <a:fillRect/>
          </a:stretch>
        </p:blipFill>
        <p:spPr>
          <a:xfrm>
            <a:off x="6156176" y="4797152"/>
            <a:ext cx="720080" cy="742535"/>
          </a:xfrm>
          <a:prstGeom prst="rect">
            <a:avLst/>
          </a:prstGeom>
        </p:spPr>
      </p:pic>
      <p:pic>
        <p:nvPicPr>
          <p:cNvPr id="8" name="Image 7" descr="ODD 7 énergie propre et d'un cout abordable.jpg"/>
          <p:cNvPicPr>
            <a:picLocks noChangeAspect="1"/>
          </p:cNvPicPr>
          <p:nvPr/>
        </p:nvPicPr>
        <p:blipFill>
          <a:blip r:embed="rId6" cstate="print"/>
          <a:stretch>
            <a:fillRect/>
          </a:stretch>
        </p:blipFill>
        <p:spPr>
          <a:xfrm>
            <a:off x="5364088" y="4293096"/>
            <a:ext cx="648072" cy="648072"/>
          </a:xfrm>
          <a:prstGeom prst="rect">
            <a:avLst/>
          </a:prstGeom>
        </p:spPr>
      </p:pic>
      <p:pic>
        <p:nvPicPr>
          <p:cNvPr id="9" name="Image 8" descr="ODD 11 villes et communautés durables.jpg"/>
          <p:cNvPicPr>
            <a:picLocks noChangeAspect="1"/>
          </p:cNvPicPr>
          <p:nvPr/>
        </p:nvPicPr>
        <p:blipFill>
          <a:blip r:embed="rId7" cstate="print"/>
          <a:stretch>
            <a:fillRect/>
          </a:stretch>
        </p:blipFill>
        <p:spPr>
          <a:xfrm>
            <a:off x="4499992" y="3717032"/>
            <a:ext cx="720080" cy="713315"/>
          </a:xfrm>
          <a:prstGeom prst="rect">
            <a:avLst/>
          </a:prstGeom>
        </p:spPr>
      </p:pic>
      <p:pic>
        <p:nvPicPr>
          <p:cNvPr id="10" name="Image 9" descr="ODD 12 consommation et production durables.jpg"/>
          <p:cNvPicPr>
            <a:picLocks noChangeAspect="1"/>
          </p:cNvPicPr>
          <p:nvPr/>
        </p:nvPicPr>
        <p:blipFill>
          <a:blip r:embed="rId8" cstate="print"/>
          <a:stretch>
            <a:fillRect/>
          </a:stretch>
        </p:blipFill>
        <p:spPr>
          <a:xfrm>
            <a:off x="3635896" y="3140968"/>
            <a:ext cx="792088" cy="70733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POURQUOI CE NOM ?</a:t>
            </a:r>
            <a:endParaRPr lang="fr-FR" dirty="0"/>
          </a:p>
        </p:txBody>
      </p:sp>
      <p:pic>
        <p:nvPicPr>
          <p:cNvPr id="4" name="Espace réservé du contenu 3" descr="1-vélo pourquoi.jpg"/>
          <p:cNvPicPr>
            <a:picLocks noGrp="1" noChangeAspect="1"/>
          </p:cNvPicPr>
          <p:nvPr>
            <p:ph sz="quarter" idx="1"/>
          </p:nvPr>
        </p:nvPicPr>
        <p:blipFill>
          <a:blip r:embed="rId3" cstate="print"/>
          <a:stretch>
            <a:fillRect/>
          </a:stretch>
        </p:blipFill>
        <p:spPr>
          <a:xfrm>
            <a:off x="691127" y="1600200"/>
            <a:ext cx="7996696" cy="4495800"/>
          </a:xfrm>
        </p:spPr>
      </p:pic>
      <p:pic>
        <p:nvPicPr>
          <p:cNvPr id="11" name="Image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788024" y="2579476"/>
            <a:ext cx="2952328" cy="3423310"/>
          </a:xfrm>
          <a:prstGeom prst="rect">
            <a:avLst/>
          </a:prstGeom>
        </p:spPr>
      </p:pic>
      <p:pic>
        <p:nvPicPr>
          <p:cNvPr id="12" name="Picture 3" descr="C:\Users\David\AppData\Local\Microsoft\Windows\Temporary Internet Files\Content.IE5\T85AU4AJ\db8eb2k-b816406d-d68e-48f8-8b98-42316ecefd38[1].png"/>
          <p:cNvPicPr>
            <a:picLocks noChangeAspect="1" noChangeArrowheads="1"/>
          </p:cNvPicPr>
          <p:nvPr/>
        </p:nvPicPr>
        <p:blipFill>
          <a:blip r:embed="rId5" cstate="print"/>
          <a:srcRect/>
          <a:stretch>
            <a:fillRect/>
          </a:stretch>
        </p:blipFill>
        <p:spPr bwMode="auto">
          <a:xfrm>
            <a:off x="6588224" y="260648"/>
            <a:ext cx="989383" cy="937173"/>
          </a:xfrm>
          <a:prstGeom prst="rect">
            <a:avLst/>
          </a:prstGeom>
          <a:noFill/>
        </p:spPr>
      </p:pic>
      <p:sp>
        <p:nvSpPr>
          <p:cNvPr id="13" name="Rectangle 12"/>
          <p:cNvSpPr/>
          <p:nvPr/>
        </p:nvSpPr>
        <p:spPr>
          <a:xfrm>
            <a:off x="4716016" y="2708920"/>
            <a:ext cx="1944216" cy="369332"/>
          </a:xfrm>
          <a:prstGeom prst="rect">
            <a:avLst/>
          </a:prstGeom>
        </p:spPr>
        <p:txBody>
          <a:bodyPr wrap="square">
            <a:spAutoFit/>
          </a:bodyPr>
          <a:lstStyle/>
          <a:p>
            <a:r>
              <a:rPr lang="fr-FR" b="1" dirty="0" smtClean="0">
                <a:solidFill>
                  <a:srgbClr val="0070C0"/>
                </a:solidFill>
              </a:rPr>
              <a:t>LA VELODYSSEE</a:t>
            </a:r>
            <a:endParaRPr lang="fr-FR" b="1" dirty="0">
              <a:solidFill>
                <a:srgbClr val="0070C0"/>
              </a:solidFill>
            </a:endParaRPr>
          </a:p>
        </p:txBody>
      </p:sp>
      <p:sp>
        <p:nvSpPr>
          <p:cNvPr id="16" name="Flèche droite 15"/>
          <p:cNvSpPr/>
          <p:nvPr/>
        </p:nvSpPr>
        <p:spPr>
          <a:xfrm rot="7406560">
            <a:off x="4957359" y="3108625"/>
            <a:ext cx="422609" cy="288032"/>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droite 16"/>
          <p:cNvSpPr/>
          <p:nvPr/>
        </p:nvSpPr>
        <p:spPr>
          <a:xfrm rot="14767993">
            <a:off x="5985968" y="5712597"/>
            <a:ext cx="772274" cy="288032"/>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p:cNvSpPr txBox="1"/>
          <p:nvPr/>
        </p:nvSpPr>
        <p:spPr>
          <a:xfrm>
            <a:off x="5868144" y="6237312"/>
            <a:ext cx="2952328" cy="400110"/>
          </a:xfrm>
          <a:prstGeom prst="rect">
            <a:avLst/>
          </a:prstGeom>
          <a:noFill/>
        </p:spPr>
        <p:txBody>
          <a:bodyPr wrap="square" rtlCol="0">
            <a:spAutoFit/>
          </a:bodyPr>
          <a:lstStyle/>
          <a:p>
            <a:r>
              <a:rPr lang="fr-FR" sz="2000" b="1" dirty="0" smtClean="0">
                <a:solidFill>
                  <a:srgbClr val="00CC66"/>
                </a:solidFill>
              </a:rPr>
              <a:t>LA VELOLYCEE</a:t>
            </a:r>
            <a:endParaRPr lang="fr-FR" sz="2000" b="1" dirty="0">
              <a:solidFill>
                <a:srgbClr val="00CC6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1000"/>
                                        <p:tgtEl>
                                          <p:spTgt spid="16"/>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 CONSTAT ? QUELS FREINS ?</a:t>
            </a:r>
            <a:endParaRPr lang="fr-FR" dirty="0"/>
          </a:p>
        </p:txBody>
      </p:sp>
      <p:pic>
        <p:nvPicPr>
          <p:cNvPr id="4" name="Espace réservé du contenu 3" descr="1-vélo pourquoi.jpg"/>
          <p:cNvPicPr>
            <a:picLocks noGrp="1" noChangeAspect="1"/>
          </p:cNvPicPr>
          <p:nvPr>
            <p:ph sz="quarter" idx="1"/>
          </p:nvPr>
        </p:nvPicPr>
        <p:blipFill>
          <a:blip r:embed="rId3" cstate="print"/>
          <a:stretch>
            <a:fillRect/>
          </a:stretch>
        </p:blipFill>
        <p:spPr>
          <a:xfrm>
            <a:off x="691127" y="1600200"/>
            <a:ext cx="7996696" cy="4495800"/>
          </a:xfrm>
        </p:spPr>
      </p:pic>
      <p:pic>
        <p:nvPicPr>
          <p:cNvPr id="11" name="Image 10" descr="3- questionnaire college.jpg"/>
          <p:cNvPicPr>
            <a:picLocks noChangeAspect="1"/>
          </p:cNvPicPr>
          <p:nvPr/>
        </p:nvPicPr>
        <p:blipFill>
          <a:blip r:embed="rId4" cstate="print"/>
          <a:stretch>
            <a:fillRect/>
          </a:stretch>
        </p:blipFill>
        <p:spPr>
          <a:xfrm>
            <a:off x="3419872" y="1628800"/>
            <a:ext cx="5184576" cy="3257325"/>
          </a:xfrm>
          <a:prstGeom prst="rect">
            <a:avLst/>
          </a:prstGeom>
        </p:spPr>
      </p:pic>
      <p:sp>
        <p:nvSpPr>
          <p:cNvPr id="12" name="ZoneTexte 11"/>
          <p:cNvSpPr txBox="1"/>
          <p:nvPr/>
        </p:nvSpPr>
        <p:spPr>
          <a:xfrm>
            <a:off x="2699792" y="4941169"/>
            <a:ext cx="6264696" cy="646331"/>
          </a:xfrm>
          <a:prstGeom prst="rect">
            <a:avLst/>
          </a:prstGeom>
          <a:noFill/>
        </p:spPr>
        <p:txBody>
          <a:bodyPr wrap="square" rtlCol="0">
            <a:spAutoFit/>
          </a:bodyPr>
          <a:lstStyle/>
          <a:p>
            <a:r>
              <a:rPr lang="fr-FR" sz="3600" b="1" dirty="0" smtClean="0"/>
              <a:t> QUESTIONNAIRE-DIAGNOSTIC</a:t>
            </a:r>
            <a:endParaRPr lang="fr-FR" sz="3600" b="1"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t>1- PREMIERE OPERATION : (printemps 2023)</a:t>
            </a:r>
            <a:br>
              <a:rPr lang="fr-FR" sz="3200" b="1" dirty="0" smtClean="0"/>
            </a:br>
            <a:r>
              <a:rPr lang="fr-FR" sz="3200" b="1" dirty="0" smtClean="0"/>
              <a:t>SENSIBILISATION A LA SECURITE ROUTIERE</a:t>
            </a:r>
            <a:endParaRPr lang="fr-FR" sz="3200" b="1" dirty="0"/>
          </a:p>
        </p:txBody>
      </p:sp>
      <p:pic>
        <p:nvPicPr>
          <p:cNvPr id="4" name="Espace réservé du contenu 3" descr="6- O2Bike.jpg"/>
          <p:cNvPicPr>
            <a:picLocks noGrp="1" noChangeAspect="1"/>
          </p:cNvPicPr>
          <p:nvPr>
            <p:ph sz="quarter" idx="1"/>
          </p:nvPr>
        </p:nvPicPr>
        <p:blipFill>
          <a:blip r:embed="rId3" cstate="print"/>
          <a:stretch>
            <a:fillRect/>
          </a:stretch>
        </p:blipFill>
        <p:spPr>
          <a:xfrm>
            <a:off x="899592" y="1638322"/>
            <a:ext cx="7002797" cy="5219678"/>
          </a:xfrm>
        </p:spPr>
      </p:pic>
      <p:sp>
        <p:nvSpPr>
          <p:cNvPr id="5" name="ZoneTexte 4"/>
          <p:cNvSpPr txBox="1"/>
          <p:nvPr/>
        </p:nvSpPr>
        <p:spPr>
          <a:xfrm>
            <a:off x="1691680" y="1772816"/>
            <a:ext cx="5544616" cy="1200329"/>
          </a:xfrm>
          <a:prstGeom prst="rect">
            <a:avLst/>
          </a:prstGeom>
          <a:solidFill>
            <a:srgbClr val="00B050"/>
          </a:solidFill>
        </p:spPr>
        <p:txBody>
          <a:bodyPr wrap="square" rtlCol="0">
            <a:spAutoFit/>
          </a:bodyPr>
          <a:lstStyle/>
          <a:p>
            <a:r>
              <a:rPr lang="fr-FR" sz="2400" b="1" dirty="0" smtClean="0">
                <a:solidFill>
                  <a:srgbClr val="00FF00"/>
                </a:solidFill>
              </a:rPr>
              <a:t>Sensibilisation au partage de la route</a:t>
            </a:r>
          </a:p>
          <a:p>
            <a:r>
              <a:rPr lang="fr-FR" sz="2400" b="1" dirty="0" smtClean="0">
                <a:solidFill>
                  <a:srgbClr val="00FF00"/>
                </a:solidFill>
              </a:rPr>
              <a:t>avec l’école de vélo O2BYKE</a:t>
            </a:r>
          </a:p>
          <a:p>
            <a:r>
              <a:rPr lang="fr-FR" sz="2400" b="1" dirty="0" smtClean="0">
                <a:solidFill>
                  <a:srgbClr val="00FF00"/>
                </a:solidFill>
              </a:rPr>
              <a:t>(mardi 30 mai 2023)</a:t>
            </a:r>
            <a:endParaRPr lang="fr-FR" sz="2400" b="1" dirty="0">
              <a:solidFill>
                <a:srgbClr val="00FF00"/>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t>2- DEUXIEME OPERATION : (de mars à mai)</a:t>
            </a:r>
            <a:br>
              <a:rPr lang="fr-FR" sz="3200" b="1" dirty="0" smtClean="0"/>
            </a:br>
            <a:r>
              <a:rPr lang="fr-FR" sz="3200" b="1" dirty="0" smtClean="0"/>
              <a:t>LES ATELIERS « MOBILITE »</a:t>
            </a:r>
            <a:endParaRPr lang="fr-FR" sz="3200" dirty="0"/>
          </a:p>
        </p:txBody>
      </p:sp>
      <p:pic>
        <p:nvPicPr>
          <p:cNvPr id="4" name="Espace réservé du contenu 3" descr="7- atelier diagnostic terrain.jpg"/>
          <p:cNvPicPr>
            <a:picLocks noGrp="1" noChangeAspect="1"/>
          </p:cNvPicPr>
          <p:nvPr>
            <p:ph sz="quarter" idx="1"/>
          </p:nvPr>
        </p:nvPicPr>
        <p:blipFill>
          <a:blip r:embed="rId3" cstate="print"/>
          <a:stretch>
            <a:fillRect/>
          </a:stretch>
        </p:blipFill>
        <p:spPr>
          <a:xfrm>
            <a:off x="643255" y="1600200"/>
            <a:ext cx="8092440" cy="4495800"/>
          </a:xfrm>
        </p:spPr>
      </p:pic>
      <p:sp>
        <p:nvSpPr>
          <p:cNvPr id="5" name="ZoneTexte 4"/>
          <p:cNvSpPr txBox="1"/>
          <p:nvPr/>
        </p:nvSpPr>
        <p:spPr>
          <a:xfrm>
            <a:off x="1619672" y="4797153"/>
            <a:ext cx="6336704" cy="1200329"/>
          </a:xfrm>
          <a:prstGeom prst="rect">
            <a:avLst/>
          </a:prstGeom>
          <a:solidFill>
            <a:srgbClr val="339933"/>
          </a:solidFill>
        </p:spPr>
        <p:txBody>
          <a:bodyPr wrap="square" rtlCol="0">
            <a:spAutoFit/>
          </a:bodyPr>
          <a:lstStyle/>
          <a:p>
            <a:r>
              <a:rPr lang="fr-FR" sz="2400" b="1" dirty="0" smtClean="0">
                <a:solidFill>
                  <a:srgbClr val="00FF00"/>
                </a:solidFill>
              </a:rPr>
              <a:t>Diagnostic des abords de l’établissement</a:t>
            </a:r>
          </a:p>
          <a:p>
            <a:r>
              <a:rPr lang="fr-FR" sz="2400" b="1" dirty="0" smtClean="0">
                <a:solidFill>
                  <a:srgbClr val="00FF00"/>
                </a:solidFill>
              </a:rPr>
              <a:t>Avec Juliette Frossard de la </a:t>
            </a:r>
            <a:r>
              <a:rPr lang="fr-FR" sz="2400" b="1" dirty="0" err="1" smtClean="0">
                <a:solidFill>
                  <a:srgbClr val="00FF00"/>
                </a:solidFill>
              </a:rPr>
              <a:t>Comcom</a:t>
            </a:r>
            <a:endParaRPr lang="fr-FR" sz="2400" b="1" dirty="0" smtClean="0">
              <a:solidFill>
                <a:srgbClr val="00FF00"/>
              </a:solidFill>
            </a:endParaRPr>
          </a:p>
          <a:p>
            <a:r>
              <a:rPr lang="fr-FR" sz="2400" b="1" dirty="0" smtClean="0">
                <a:solidFill>
                  <a:srgbClr val="00FF00"/>
                </a:solidFill>
              </a:rPr>
              <a:t>(30 mars 2023)</a:t>
            </a:r>
            <a:endParaRPr lang="fr-FR" sz="2400" b="1" dirty="0">
              <a:solidFill>
                <a:srgbClr val="00FF00"/>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t>2- DEUXIEME OPERATION : (de mars à mai)</a:t>
            </a:r>
            <a:br>
              <a:rPr lang="fr-FR" sz="3200" b="1" dirty="0" smtClean="0"/>
            </a:br>
            <a:r>
              <a:rPr lang="fr-FR" sz="3200" b="1" dirty="0" smtClean="0"/>
              <a:t>LES ATELIERS « MOBILITE »</a:t>
            </a:r>
            <a:endParaRPr lang="fr-FR" sz="3200" dirty="0"/>
          </a:p>
        </p:txBody>
      </p:sp>
      <p:pic>
        <p:nvPicPr>
          <p:cNvPr id="4" name="Espace réservé du contenu 3" descr="8- présentation mairie.jpg"/>
          <p:cNvPicPr>
            <a:picLocks noGrp="1" noChangeAspect="1"/>
          </p:cNvPicPr>
          <p:nvPr>
            <p:ph sz="quarter" idx="1"/>
          </p:nvPr>
        </p:nvPicPr>
        <p:blipFill>
          <a:blip r:embed="rId3" cstate="print"/>
          <a:stretch>
            <a:fillRect/>
          </a:stretch>
        </p:blipFill>
        <p:spPr>
          <a:xfrm>
            <a:off x="1187624" y="1556792"/>
            <a:ext cx="6722109" cy="5141168"/>
          </a:xfrm>
        </p:spPr>
      </p:pic>
      <p:sp>
        <p:nvSpPr>
          <p:cNvPr id="5" name="ZoneTexte 4"/>
          <p:cNvSpPr txBox="1"/>
          <p:nvPr/>
        </p:nvSpPr>
        <p:spPr>
          <a:xfrm>
            <a:off x="1763688" y="1700809"/>
            <a:ext cx="5904656" cy="1200329"/>
          </a:xfrm>
          <a:prstGeom prst="rect">
            <a:avLst/>
          </a:prstGeom>
          <a:solidFill>
            <a:srgbClr val="009900"/>
          </a:solidFill>
        </p:spPr>
        <p:txBody>
          <a:bodyPr wrap="square" rtlCol="0">
            <a:spAutoFit/>
          </a:bodyPr>
          <a:lstStyle/>
          <a:p>
            <a:r>
              <a:rPr lang="fr-FR" sz="2400" b="1" dirty="0" smtClean="0">
                <a:solidFill>
                  <a:srgbClr val="00FF00"/>
                </a:solidFill>
              </a:rPr>
              <a:t>Propositions d’aménagements sécurisés : présentation à la mairie</a:t>
            </a:r>
          </a:p>
          <a:p>
            <a:r>
              <a:rPr lang="fr-FR" sz="2400" b="1" dirty="0" smtClean="0">
                <a:solidFill>
                  <a:srgbClr val="00FF00"/>
                </a:solidFill>
              </a:rPr>
              <a:t>(12 juin 2023)</a:t>
            </a:r>
            <a:endParaRPr lang="fr-FR" sz="2400" b="1" dirty="0">
              <a:solidFill>
                <a:srgbClr val="00FF00"/>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t>2- DEUXIEME OPERATION : (de mars à mai)</a:t>
            </a:r>
            <a:br>
              <a:rPr lang="fr-FR" sz="3200" b="1" dirty="0" smtClean="0"/>
            </a:br>
            <a:r>
              <a:rPr lang="fr-FR" sz="3200" b="1" dirty="0" smtClean="0"/>
              <a:t>LES ATELIERS « MOBILITE »</a:t>
            </a:r>
            <a:endParaRPr lang="fr-FR" sz="3200" dirty="0"/>
          </a:p>
        </p:txBody>
      </p:sp>
      <p:pic>
        <p:nvPicPr>
          <p:cNvPr id="4" name="Espace réservé du contenu 3" descr="9- atelier réparation.jpg"/>
          <p:cNvPicPr>
            <a:picLocks noGrp="1" noChangeAspect="1"/>
          </p:cNvPicPr>
          <p:nvPr>
            <p:ph sz="quarter" idx="1"/>
          </p:nvPr>
        </p:nvPicPr>
        <p:blipFill>
          <a:blip r:embed="rId3" cstate="print"/>
          <a:stretch>
            <a:fillRect/>
          </a:stretch>
        </p:blipFill>
        <p:spPr>
          <a:xfrm>
            <a:off x="2483768" y="1268760"/>
            <a:ext cx="4236056" cy="5589240"/>
          </a:xfrm>
        </p:spPr>
      </p:pic>
      <p:sp>
        <p:nvSpPr>
          <p:cNvPr id="5" name="ZoneTexte 4"/>
          <p:cNvSpPr txBox="1"/>
          <p:nvPr/>
        </p:nvSpPr>
        <p:spPr>
          <a:xfrm>
            <a:off x="0" y="3212976"/>
            <a:ext cx="2483768" cy="2677656"/>
          </a:xfrm>
          <a:prstGeom prst="rect">
            <a:avLst/>
          </a:prstGeom>
          <a:solidFill>
            <a:srgbClr val="339933"/>
          </a:solidFill>
        </p:spPr>
        <p:txBody>
          <a:bodyPr wrap="square" rtlCol="0">
            <a:spAutoFit/>
          </a:bodyPr>
          <a:lstStyle/>
          <a:p>
            <a:r>
              <a:rPr lang="fr-FR" sz="2800" b="1" dirty="0" smtClean="0">
                <a:solidFill>
                  <a:srgbClr val="00FF00"/>
                </a:solidFill>
              </a:rPr>
              <a:t>Atelier de réparation avec l’association </a:t>
            </a:r>
            <a:r>
              <a:rPr lang="fr-FR" sz="2800" b="1" dirty="0" err="1" smtClean="0">
                <a:solidFill>
                  <a:srgbClr val="00FF00"/>
                </a:solidFill>
              </a:rPr>
              <a:t>Cyclovallées</a:t>
            </a:r>
            <a:endParaRPr lang="fr-FR" sz="2800" b="1" dirty="0" smtClean="0">
              <a:solidFill>
                <a:srgbClr val="00FF00"/>
              </a:solidFill>
            </a:endParaRPr>
          </a:p>
          <a:p>
            <a:r>
              <a:rPr lang="fr-FR" sz="2800" b="1" dirty="0" smtClean="0">
                <a:solidFill>
                  <a:srgbClr val="00FF00"/>
                </a:solidFill>
              </a:rPr>
              <a:t>(12 mai 2023)</a:t>
            </a:r>
            <a:endParaRPr lang="fr-FR" sz="2800" b="1" dirty="0">
              <a:solidFill>
                <a:srgbClr val="00FF00"/>
              </a:solidFill>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édian">
  <a:themeElements>
    <a:clrScheme name="Mé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é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é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3040</TotalTime>
  <Words>743</Words>
  <Application>Microsoft Office PowerPoint</Application>
  <PresentationFormat>Affichage à l'écran (4:3)</PresentationFormat>
  <Paragraphs>164</Paragraphs>
  <Slides>28</Slides>
  <Notes>28</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Médian</vt:lpstr>
      <vt:lpstr>PROJET   LA VELOLYCEE</vt:lpstr>
      <vt:lpstr>QUELS ENJEUX ?</vt:lpstr>
      <vt:lpstr>QUELS LIEN AVEC LES ODD ?</vt:lpstr>
      <vt:lpstr>POURQUOI CE NOM ?</vt:lpstr>
      <vt:lpstr>QUEL CONSTAT ? QUELS FREINS ?</vt:lpstr>
      <vt:lpstr>1- PREMIERE OPERATION : (printemps 2023) SENSIBILISATION A LA SECURITE ROUTIERE</vt:lpstr>
      <vt:lpstr>2- DEUXIEME OPERATION : (de mars à mai) LES ATELIERS « MOBILITE »</vt:lpstr>
      <vt:lpstr>2- DEUXIEME OPERATION : (de mars à mai) LES ATELIERS « MOBILITE »</vt:lpstr>
      <vt:lpstr>2- DEUXIEME OPERATION : (de mars à mai) LES ATELIERS « MOBILITE »</vt:lpstr>
      <vt:lpstr>3- TROISIEME OPERATION : (le 31 mai 2023) LA VELOLYCEE SAINT-GIRONS / FOIX</vt:lpstr>
      <vt:lpstr>3- TROISIEME OPERATION : (le 31 mai 2023) LA VELOLYCEE SAINT-GIRONS / FOIX</vt:lpstr>
      <vt:lpstr>Diapositive 12</vt:lpstr>
      <vt:lpstr>EVALUATION ET PERSPECTIVES</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PROJET  VELOLYCEE</dc:title>
  <dc:creator>David</dc:creator>
  <cp:lastModifiedBy>David</cp:lastModifiedBy>
  <cp:revision>393</cp:revision>
  <cp:lastPrinted>2023-06-13T06:10:47Z</cp:lastPrinted>
  <dcterms:created xsi:type="dcterms:W3CDTF">2023-01-15T08:34:00Z</dcterms:created>
  <dcterms:modified xsi:type="dcterms:W3CDTF">2023-09-16T16:25:52Z</dcterms:modified>
</cp:coreProperties>
</file>